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1"/>
  </p:notesMasterIdLst>
  <p:sldIdLst>
    <p:sldId id="437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404" r:id="rId34"/>
    <p:sldId id="405" r:id="rId35"/>
    <p:sldId id="406" r:id="rId36"/>
    <p:sldId id="374" r:id="rId37"/>
    <p:sldId id="375" r:id="rId38"/>
    <p:sldId id="376" r:id="rId39"/>
    <p:sldId id="377" r:id="rId40"/>
    <p:sldId id="378" r:id="rId41"/>
    <p:sldId id="379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23" r:id="rId79"/>
    <p:sldId id="424" r:id="rId80"/>
    <p:sldId id="425" r:id="rId81"/>
    <p:sldId id="426" r:id="rId82"/>
    <p:sldId id="427" r:id="rId83"/>
    <p:sldId id="428" r:id="rId84"/>
    <p:sldId id="429" r:id="rId85"/>
    <p:sldId id="430" r:id="rId86"/>
    <p:sldId id="431" r:id="rId87"/>
    <p:sldId id="432" r:id="rId88"/>
    <p:sldId id="433" r:id="rId89"/>
    <p:sldId id="434" r:id="rId90"/>
    <p:sldId id="435" r:id="rId91"/>
    <p:sldId id="436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403" r:id="rId110"/>
  </p:sldIdLst>
  <p:sldSz cx="9144000" cy="5143500" type="screen16x9"/>
  <p:notesSz cx="6858000" cy="9144000"/>
  <p:embeddedFontLst>
    <p:embeddedFont>
      <p:font typeface="MS PGothic" panose="020B0600070205080204" pitchFamily="34" charset="-128"/>
      <p:regular r:id="rId112"/>
    </p:embeddedFont>
    <p:embeddedFont>
      <p:font typeface="Segoe UI Black" panose="020B0A02040204020203" pitchFamily="34" charset="0"/>
      <p:bold r:id="rId113"/>
      <p:boldItalic r:id="rId114"/>
    </p:embeddedFont>
    <p:embeddedFont>
      <p:font typeface="Montserrat" panose="00000500000000000000" pitchFamily="2" charset="0"/>
      <p:regular r:id="rId115"/>
      <p:bold r:id="rId116"/>
      <p:italic r:id="rId117"/>
      <p:boldItalic r:id="rId118"/>
    </p:embeddedFont>
    <p:embeddedFont>
      <p:font typeface="Bookman Old Style" panose="02050604050505020204" pitchFamily="18" charset="0"/>
      <p:regular r:id="rId119"/>
      <p:bold r:id="rId120"/>
      <p:italic r:id="rId121"/>
      <p:boldItalic r:id="rId122"/>
    </p:embeddedFont>
    <p:embeddedFont>
      <p:font typeface="Lato" panose="020B0604020202020204" charset="0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3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85474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02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06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751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691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19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739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399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81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799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32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60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901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959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261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923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31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498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106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562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832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841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98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573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29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423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190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649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748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324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130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115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596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3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517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21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421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616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223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7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33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2138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1931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5133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16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993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28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780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900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98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95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Shape 1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4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6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1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 dirty="0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D2AE4-CA4D-4D81-85D7-54E0AC16F66A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55B0-D9C7-4872-88CE-400FC25FE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3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-GB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7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Segoe UI Black" panose="020B0A0204020402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67182" y="2465797"/>
            <a:ext cx="5687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Concurrent Data Structures</a:t>
            </a:r>
            <a:endParaRPr lang="en-US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1070" y="3953839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Vishwas, </a:t>
            </a:r>
            <a:r>
              <a:rPr lang="en-US" sz="1600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Amogh</a:t>
            </a:r>
            <a:r>
              <a:rPr lang="en-US" sz="1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&amp; </a:t>
            </a:r>
            <a:r>
              <a:rPr lang="en-US" sz="1600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Anirudh</a:t>
            </a:r>
            <a:endParaRPr lang="en-US" sz="1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4574" y="4292393"/>
            <a:ext cx="2969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{vsreev2</a:t>
            </a:r>
            <a:r>
              <a:rPr lang="en-US" sz="11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avenka35, akrish43</a:t>
            </a:r>
            <a:r>
              <a:rPr lang="en-US" sz="11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}@uic.edu</a:t>
            </a:r>
            <a:endParaRPr lang="en-US" sz="11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4379" y="3050572"/>
            <a:ext cx="2843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University </a:t>
            </a:r>
            <a:r>
              <a:rPr lang="en-US" sz="105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of Illinois at Chicago</a:t>
            </a:r>
            <a:endParaRPr lang="en-US" sz="105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0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666123"/>
          </a:xfrm>
        </p:spPr>
        <p:txBody>
          <a:bodyPr/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Functionality 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97500" y="924791"/>
            <a:ext cx="7038900" cy="3553959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void </a:t>
            </a:r>
            <a:r>
              <a:rPr lang="en-US" sz="1400" dirty="0">
                <a:latin typeface="Bookman Old Style" panose="02050604050505020204" pitchFamily="18" charset="0"/>
              </a:rPr>
              <a:t>increment(counter-t *c)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     { 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c-&gt;value++; 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      }  </a:t>
            </a:r>
            <a:endParaRPr lang="en-US" sz="1800" dirty="0"/>
          </a:p>
          <a:p>
            <a:pPr>
              <a:buNone/>
            </a:pPr>
            <a:r>
              <a:rPr lang="en-US" sz="1400" dirty="0" smtClean="0"/>
              <a:t>   </a:t>
            </a:r>
            <a:r>
              <a:rPr lang="en-US" sz="1400" dirty="0" smtClean="0">
                <a:latin typeface="Bookman Old Style" panose="02050604050505020204" pitchFamily="18" charset="0"/>
              </a:rPr>
              <a:t>void </a:t>
            </a:r>
            <a:r>
              <a:rPr lang="en-US" sz="1400" dirty="0">
                <a:latin typeface="Bookman Old Style" panose="02050604050505020204" pitchFamily="18" charset="0"/>
              </a:rPr>
              <a:t>decrement(counter-t *c</a:t>
            </a:r>
            <a:r>
              <a:rPr lang="en-US" sz="1400" dirty="0" smtClean="0">
                <a:latin typeface="Bookman Old Style" panose="02050604050505020204" pitchFamily="18" charset="0"/>
              </a:rPr>
              <a:t>)</a:t>
            </a:r>
          </a:p>
          <a:p>
            <a:pPr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   {</a:t>
            </a: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smtClean="0">
                <a:latin typeface="Bookman Old Style" panose="02050604050505020204" pitchFamily="18" charset="0"/>
              </a:rPr>
              <a:t>           c-&gt;value--;</a:t>
            </a:r>
            <a:r>
              <a:rPr lang="en-US" sz="1400" dirty="0">
                <a:latin typeface="Bookman Old Style" panose="02050604050505020204" pitchFamily="18" charset="0"/>
              </a:rPr>
              <a:t>	</a:t>
            </a:r>
            <a:endParaRPr lang="en-US" sz="1400" dirty="0" smtClean="0">
              <a:latin typeface="Bookman Old Style" panose="02050604050505020204" pitchFamily="18" charset="0"/>
            </a:endParaRP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smtClean="0">
                <a:latin typeface="Bookman Old Style" panose="02050604050505020204" pitchFamily="18" charset="0"/>
              </a:rPr>
              <a:t>  }</a:t>
            </a:r>
            <a:endParaRPr lang="en-US" sz="14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1400" dirty="0"/>
              <a:t>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 – Compare and Swap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789709"/>
            <a:ext cx="7038900" cy="4353791"/>
          </a:xfrm>
        </p:spPr>
        <p:txBody>
          <a:bodyPr>
            <a:normAutofit fontScale="32500" lnSpcReduction="20000"/>
          </a:bodyPr>
          <a:lstStyle/>
          <a:p>
            <a:r>
              <a:rPr lang="en-US" sz="3700" dirty="0" smtClean="0">
                <a:latin typeface="Bookman Old Style" panose="02050604050505020204" pitchFamily="18" charset="0"/>
              </a:rPr>
              <a:t>  </a:t>
            </a:r>
            <a:r>
              <a:rPr lang="en-US" sz="3700" dirty="0" err="1" smtClean="0">
                <a:latin typeface="Bookman Old Style" panose="02050604050505020204" pitchFamily="18" charset="0"/>
              </a:rPr>
              <a:t>int</a:t>
            </a:r>
            <a:r>
              <a:rPr lang="en-US" sz="3700" dirty="0" smtClean="0">
                <a:latin typeface="Bookman Old Style" panose="02050604050505020204" pitchFamily="18" charset="0"/>
              </a:rPr>
              <a:t> CAS </a:t>
            </a:r>
            <a:r>
              <a:rPr lang="en-US" sz="3700" dirty="0">
                <a:latin typeface="Bookman Old Style" panose="02050604050505020204" pitchFamily="18" charset="0"/>
              </a:rPr>
              <a:t>(</a:t>
            </a:r>
            <a:r>
              <a:rPr lang="en-US" sz="3700" dirty="0" err="1">
                <a:latin typeface="Bookman Old Style" panose="02050604050505020204" pitchFamily="18" charset="0"/>
              </a:rPr>
              <a:t>int</a:t>
            </a:r>
            <a:r>
              <a:rPr lang="en-US" sz="3700" dirty="0">
                <a:latin typeface="Bookman Old Style" panose="02050604050505020204" pitchFamily="18" charset="0"/>
              </a:rPr>
              <a:t> * </a:t>
            </a:r>
            <a:r>
              <a:rPr lang="en-US" sz="3700" dirty="0" err="1">
                <a:latin typeface="Bookman Old Style" panose="02050604050505020204" pitchFamily="18" charset="0"/>
              </a:rPr>
              <a:t>addr</a:t>
            </a:r>
            <a:r>
              <a:rPr lang="en-US" sz="3700" dirty="0">
                <a:latin typeface="Bookman Old Style" panose="02050604050505020204" pitchFamily="18" charset="0"/>
              </a:rPr>
              <a:t> , </a:t>
            </a:r>
            <a:r>
              <a:rPr lang="en-US" sz="3700" dirty="0" err="1">
                <a:latin typeface="Bookman Old Style" panose="02050604050505020204" pitchFamily="18" charset="0"/>
              </a:rPr>
              <a:t>int</a:t>
            </a:r>
            <a:r>
              <a:rPr lang="en-US" sz="3700" dirty="0">
                <a:latin typeface="Bookman Old Style" panose="02050604050505020204" pitchFamily="18" charset="0"/>
              </a:rPr>
              <a:t> * expected , </a:t>
            </a:r>
            <a:r>
              <a:rPr lang="en-US" sz="3700" dirty="0" err="1">
                <a:latin typeface="Bookman Old Style" panose="02050604050505020204" pitchFamily="18" charset="0"/>
              </a:rPr>
              <a:t>int</a:t>
            </a:r>
            <a:r>
              <a:rPr lang="en-US" sz="3700" dirty="0">
                <a:latin typeface="Bookman Old Style" panose="02050604050505020204" pitchFamily="18" charset="0"/>
              </a:rPr>
              <a:t> value </a:t>
            </a:r>
            <a:r>
              <a:rPr lang="en-US" sz="3700" dirty="0" smtClean="0">
                <a:latin typeface="Bookman Old Style" panose="02050604050505020204" pitchFamily="18" charset="0"/>
              </a:rPr>
              <a:t>)</a:t>
            </a: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 </a:t>
            </a:r>
            <a:r>
              <a:rPr lang="en-US" sz="3700" dirty="0" smtClean="0">
                <a:latin typeface="Bookman Old Style" panose="02050604050505020204" pitchFamily="18" charset="0"/>
              </a:rPr>
              <a:t>  { </a:t>
            </a: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</a:t>
            </a:r>
            <a:r>
              <a:rPr lang="en-US" sz="3700" dirty="0" smtClean="0">
                <a:latin typeface="Bookman Old Style" panose="02050604050505020204" pitchFamily="18" charset="0"/>
              </a:rPr>
              <a:t>              if </a:t>
            </a:r>
            <a:r>
              <a:rPr lang="en-US" sz="3700" dirty="0">
                <a:latin typeface="Bookman Old Style" panose="02050604050505020204" pitchFamily="18" charset="0"/>
              </a:rPr>
              <a:t>(* </a:t>
            </a:r>
            <a:r>
              <a:rPr lang="en-US" sz="3700" dirty="0" err="1">
                <a:latin typeface="Bookman Old Style" panose="02050604050505020204" pitchFamily="18" charset="0"/>
              </a:rPr>
              <a:t>addr</a:t>
            </a:r>
            <a:r>
              <a:rPr lang="en-US" sz="3700" dirty="0">
                <a:latin typeface="Bookman Old Style" panose="02050604050505020204" pitchFamily="18" charset="0"/>
              </a:rPr>
              <a:t> == * expected </a:t>
            </a:r>
            <a:r>
              <a:rPr lang="en-US" sz="3700" dirty="0" smtClean="0">
                <a:latin typeface="Bookman Old Style" panose="02050604050505020204" pitchFamily="18" charset="0"/>
              </a:rPr>
              <a:t>)</a:t>
            </a: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</a:t>
            </a:r>
            <a:r>
              <a:rPr lang="en-US" sz="3700" dirty="0" smtClean="0">
                <a:latin typeface="Bookman Old Style" panose="02050604050505020204" pitchFamily="18" charset="0"/>
              </a:rPr>
              <a:t>               { </a:t>
            </a: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</a:t>
            </a:r>
            <a:r>
              <a:rPr lang="en-US" sz="3700" dirty="0" smtClean="0">
                <a:latin typeface="Bookman Old Style" panose="02050604050505020204" pitchFamily="18" charset="0"/>
              </a:rPr>
              <a:t>                               * </a:t>
            </a:r>
            <a:r>
              <a:rPr lang="en-US" sz="3700" dirty="0" err="1">
                <a:latin typeface="Bookman Old Style" panose="02050604050505020204" pitchFamily="18" charset="0"/>
              </a:rPr>
              <a:t>addr</a:t>
            </a:r>
            <a:r>
              <a:rPr lang="en-US" sz="3700" dirty="0">
                <a:latin typeface="Bookman Old Style" panose="02050604050505020204" pitchFamily="18" charset="0"/>
              </a:rPr>
              <a:t> = value ; return 1; // swap </a:t>
            </a:r>
            <a:r>
              <a:rPr lang="en-US" sz="3700" dirty="0" smtClean="0">
                <a:latin typeface="Bookman Old Style" panose="02050604050505020204" pitchFamily="18" charset="0"/>
              </a:rPr>
              <a:t>success</a:t>
            </a: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</a:t>
            </a:r>
            <a:r>
              <a:rPr lang="en-US" sz="3700" dirty="0" smtClean="0">
                <a:latin typeface="Bookman Old Style" panose="02050604050505020204" pitchFamily="18" charset="0"/>
              </a:rPr>
              <a:t>               </a:t>
            </a:r>
            <a:r>
              <a:rPr lang="en-US" sz="3700" dirty="0">
                <a:latin typeface="Bookman Old Style" panose="02050604050505020204" pitchFamily="18" charset="0"/>
              </a:rPr>
              <a:t>} </a:t>
            </a:r>
            <a:endParaRPr lang="en-US" sz="3700" dirty="0" smtClean="0">
              <a:latin typeface="Bookman Old Style" panose="02050604050505020204" pitchFamily="18" charset="0"/>
            </a:endParaRP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</a:t>
            </a:r>
            <a:r>
              <a:rPr lang="en-US" sz="3700" dirty="0" smtClean="0">
                <a:latin typeface="Bookman Old Style" panose="02050604050505020204" pitchFamily="18" charset="0"/>
              </a:rPr>
              <a:t>              else </a:t>
            </a: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</a:t>
            </a:r>
            <a:r>
              <a:rPr lang="en-US" sz="3700" dirty="0" smtClean="0">
                <a:latin typeface="Bookman Old Style" panose="02050604050505020204" pitchFamily="18" charset="0"/>
              </a:rPr>
              <a:t>              {</a:t>
            </a: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</a:t>
            </a:r>
            <a:r>
              <a:rPr lang="en-US" sz="3700" dirty="0" smtClean="0">
                <a:latin typeface="Bookman Old Style" panose="02050604050505020204" pitchFamily="18" charset="0"/>
              </a:rPr>
              <a:t>                               * </a:t>
            </a:r>
            <a:r>
              <a:rPr lang="en-US" sz="3700" dirty="0">
                <a:latin typeface="Bookman Old Style" panose="02050604050505020204" pitchFamily="18" charset="0"/>
              </a:rPr>
              <a:t>expected = * </a:t>
            </a:r>
            <a:r>
              <a:rPr lang="en-US" sz="3700" dirty="0" err="1">
                <a:latin typeface="Bookman Old Style" panose="02050604050505020204" pitchFamily="18" charset="0"/>
              </a:rPr>
              <a:t>addr</a:t>
            </a:r>
            <a:r>
              <a:rPr lang="en-US" sz="3700" dirty="0">
                <a:latin typeface="Bookman Old Style" panose="02050604050505020204" pitchFamily="18" charset="0"/>
              </a:rPr>
              <a:t> ; return 0; // swap failed </a:t>
            </a:r>
            <a:endParaRPr lang="en-US" sz="3700" dirty="0" smtClean="0">
              <a:latin typeface="Bookman Old Style" panose="02050604050505020204" pitchFamily="18" charset="0"/>
            </a:endParaRP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</a:t>
            </a:r>
            <a:r>
              <a:rPr lang="en-US" sz="3700" dirty="0" smtClean="0">
                <a:latin typeface="Bookman Old Style" panose="02050604050505020204" pitchFamily="18" charset="0"/>
              </a:rPr>
              <a:t>              } </a:t>
            </a:r>
          </a:p>
          <a:p>
            <a:pPr>
              <a:buNone/>
            </a:pPr>
            <a:r>
              <a:rPr lang="en-US" sz="3700" dirty="0">
                <a:latin typeface="Bookman Old Style" panose="02050604050505020204" pitchFamily="18" charset="0"/>
              </a:rPr>
              <a:t> </a:t>
            </a:r>
            <a:r>
              <a:rPr lang="en-US" sz="3700" dirty="0" smtClean="0">
                <a:latin typeface="Bookman Old Style" panose="02050604050505020204" pitchFamily="18" charset="0"/>
              </a:rPr>
              <a:t>   } </a:t>
            </a:r>
          </a:p>
          <a:p>
            <a:pPr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20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Free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Bookman Old Style" panose="02050604050505020204" pitchFamily="18" charset="0"/>
              </a:rPr>
              <a:t>do</a:t>
            </a:r>
          </a:p>
          <a:p>
            <a:pPr>
              <a:buNone/>
            </a:pP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smtClean="0">
                <a:latin typeface="Bookman Old Style" panose="02050604050505020204" pitchFamily="18" charset="0"/>
              </a:rPr>
              <a:t> {</a:t>
            </a:r>
          </a:p>
          <a:p>
            <a:pPr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          t = tail;</a:t>
            </a:r>
          </a:p>
          <a:p>
            <a:pPr>
              <a:buNone/>
            </a:pP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smtClean="0">
                <a:latin typeface="Bookman Old Style" panose="02050604050505020204" pitchFamily="18" charset="0"/>
              </a:rPr>
              <a:t>         tail-&gt;next = node;</a:t>
            </a:r>
          </a:p>
          <a:p>
            <a:pPr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  }while(!CAS(&amp;tail , t , node) )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2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955964"/>
            <a:ext cx="7038900" cy="3522786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1791133"/>
            <a:ext cx="53435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8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Pathfinder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Shared </a:t>
            </a:r>
            <a:r>
              <a:rPr lang="en-US" dirty="0"/>
              <a:t>Memory access based on </a:t>
            </a:r>
            <a:r>
              <a:rPr lang="en-US" dirty="0" smtClean="0"/>
              <a:t>priority</a:t>
            </a:r>
            <a:endParaRPr lang="en-US" dirty="0"/>
          </a:p>
          <a:p>
            <a:r>
              <a:rPr lang="en-US" dirty="0" smtClean="0"/>
              <a:t> Mars </a:t>
            </a:r>
            <a:r>
              <a:rPr lang="en-US" dirty="0"/>
              <a:t>Pathfinder – NASA’s solar exploration expedition</a:t>
            </a:r>
          </a:p>
          <a:p>
            <a:r>
              <a:rPr lang="en-US" dirty="0" smtClean="0"/>
              <a:t> Pathfinder </a:t>
            </a:r>
            <a:r>
              <a:rPr lang="en-US" dirty="0"/>
              <a:t>was launched to Mars on December 1996, to get geological information about the planet.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393751"/>
            <a:ext cx="7038900" cy="811594"/>
          </a:xfrm>
        </p:spPr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309255"/>
            <a:ext cx="7038900" cy="3169495"/>
          </a:xfrm>
        </p:spPr>
        <p:txBody>
          <a:bodyPr/>
          <a:lstStyle/>
          <a:p>
            <a:r>
              <a:rPr lang="en-US" dirty="0"/>
              <a:t>3 periodic tasks </a:t>
            </a:r>
          </a:p>
          <a:p>
            <a:r>
              <a:rPr lang="en-US" dirty="0"/>
              <a:t> Task 1 – Information Bus Thread: Bus Manager high frequency, high </a:t>
            </a:r>
            <a:r>
              <a:rPr lang="en-US" dirty="0" smtClean="0"/>
              <a:t>priority(H)</a:t>
            </a:r>
            <a:endParaRPr lang="en-US" dirty="0"/>
          </a:p>
          <a:p>
            <a:r>
              <a:rPr lang="en-US" dirty="0"/>
              <a:t> Task 2 – Communication Thread medium frequency / priority, high execution </a:t>
            </a:r>
            <a:r>
              <a:rPr lang="en-US" dirty="0" smtClean="0"/>
              <a:t>time(M) </a:t>
            </a:r>
            <a:endParaRPr lang="en-US" dirty="0"/>
          </a:p>
          <a:p>
            <a:r>
              <a:rPr lang="en-US" dirty="0"/>
              <a:t> Task 3 – Weather Thread: Geological Data Gatherer low frequency, low </a:t>
            </a:r>
            <a:r>
              <a:rPr lang="en-US" dirty="0" smtClean="0"/>
              <a:t>priority(L)</a:t>
            </a:r>
            <a:endParaRPr lang="en-US" dirty="0"/>
          </a:p>
          <a:p>
            <a:r>
              <a:rPr lang="en-US" dirty="0"/>
              <a:t>a watchdog timer was used to reset the system in the event that the computer / software locks up</a:t>
            </a:r>
          </a:p>
        </p:txBody>
      </p:sp>
    </p:spTree>
    <p:extLst>
      <p:ext uri="{BB962C8B-B14F-4D97-AF65-F5344CB8AC3E}">
        <p14:creationId xmlns:p14="http://schemas.microsoft.com/office/powerpoint/2010/main" val="26613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339539"/>
            <a:ext cx="7053542" cy="218899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01" y="1118143"/>
            <a:ext cx="5394284" cy="3029373"/>
          </a:xfrm>
        </p:spPr>
      </p:pic>
    </p:spTree>
    <p:extLst>
      <p:ext uri="{BB962C8B-B14F-4D97-AF65-F5344CB8AC3E}">
        <p14:creationId xmlns:p14="http://schemas.microsoft.com/office/powerpoint/2010/main" val="9609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Priority inversion(inheritance)</a:t>
            </a:r>
          </a:p>
          <a:p>
            <a:r>
              <a:rPr lang="en-US" dirty="0" smtClean="0"/>
              <a:t>If </a:t>
            </a:r>
            <a:r>
              <a:rPr lang="en-US" dirty="0" err="1" smtClean="0"/>
              <a:t>mutex</a:t>
            </a:r>
            <a:r>
              <a:rPr lang="en-US" dirty="0" smtClean="0"/>
              <a:t> is requested by high priority task and it is currently with low priority task, the low priority task inherits the property of the high priority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6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339539"/>
            <a:ext cx="7053542" cy="45403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general deadlock conditions are very application specific. </a:t>
            </a:r>
          </a:p>
          <a:p>
            <a:endParaRPr lang="en-US" dirty="0"/>
          </a:p>
          <a:p>
            <a:r>
              <a:rPr lang="en-US" dirty="0" smtClean="0"/>
              <a:t>Need to cover specific scenarios while designing. 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eg</a:t>
            </a:r>
            <a:r>
              <a:rPr lang="en-US" dirty="0" smtClean="0"/>
              <a:t>. In dining philosopher problem, test if chopsticks on both sides are free.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6" b="-1"/>
          <a:stretch/>
        </p:blipFill>
        <p:spPr bwMode="auto">
          <a:xfrm>
            <a:off x="1129427" y="3168778"/>
            <a:ext cx="6336506" cy="151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9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1200582" y="2179973"/>
            <a:ext cx="3063300" cy="69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Thank you!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95" y="1151282"/>
            <a:ext cx="4376684" cy="27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3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Using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mutex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97500" y="1049482"/>
            <a:ext cx="7038900" cy="3429268"/>
          </a:xfrm>
        </p:spPr>
        <p:txBody>
          <a:bodyPr/>
          <a:lstStyle/>
          <a:p>
            <a:r>
              <a:rPr lang="en-US" sz="1800" dirty="0" smtClean="0"/>
              <a:t>   Defining the lock</a:t>
            </a:r>
            <a:endParaRPr lang="en-US" sz="1800" dirty="0"/>
          </a:p>
          <a:p>
            <a:r>
              <a:rPr lang="en-US" sz="1800" dirty="0" smtClean="0"/>
              <a:t>   </a:t>
            </a:r>
            <a:r>
              <a:rPr lang="en-US" sz="1600" dirty="0" err="1" smtClean="0">
                <a:latin typeface="Bookman Old Style" panose="02050604050505020204" pitchFamily="18" charset="0"/>
              </a:rPr>
              <a:t>typedef</a:t>
            </a:r>
            <a:r>
              <a:rPr lang="en-US" sz="1600" dirty="0" smtClean="0">
                <a:latin typeface="Bookman Old Style" panose="02050604050505020204" pitchFamily="18" charset="0"/>
              </a:rPr>
              <a:t> </a:t>
            </a:r>
            <a:r>
              <a:rPr lang="en-US" sz="1600" dirty="0">
                <a:latin typeface="Bookman Old Style" panose="02050604050505020204" pitchFamily="18" charset="0"/>
              </a:rPr>
              <a:t>struct </a:t>
            </a:r>
            <a:r>
              <a:rPr lang="en-US" sz="1600" dirty="0" smtClean="0">
                <a:latin typeface="Bookman Old Style" panose="02050604050505020204" pitchFamily="18" charset="0"/>
              </a:rPr>
              <a:t>counter_t </a:t>
            </a:r>
          </a:p>
          <a:p>
            <a:pPr>
              <a:buNone/>
            </a:pPr>
            <a:r>
              <a:rPr lang="en-US" sz="1600" dirty="0" smtClean="0">
                <a:latin typeface="Bookman Old Style" panose="02050604050505020204" pitchFamily="18" charset="0"/>
              </a:rPr>
              <a:t>     {</a:t>
            </a:r>
          </a:p>
          <a:p>
            <a:pPr marL="342900" lvl="1">
              <a:buNone/>
            </a:pP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smtClean="0">
                <a:latin typeface="Bookman Old Style" panose="02050604050505020204" pitchFamily="18" charset="0"/>
              </a:rPr>
              <a:t>   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smtClean="0">
                <a:latin typeface="Bookman Old Style" panose="02050604050505020204" pitchFamily="18" charset="0"/>
              </a:rPr>
              <a:t> </a:t>
            </a:r>
            <a:r>
              <a:rPr lang="en-US" sz="1600" dirty="0" err="1" smtClean="0">
                <a:latin typeface="Bookman Old Style" panose="02050604050505020204" pitchFamily="18" charset="0"/>
              </a:rPr>
              <a:t>int</a:t>
            </a:r>
            <a:r>
              <a:rPr lang="en-US" sz="1600" dirty="0" smtClean="0">
                <a:latin typeface="Bookman Old Style" panose="02050604050505020204" pitchFamily="18" charset="0"/>
              </a:rPr>
              <a:t> </a:t>
            </a:r>
            <a:r>
              <a:rPr lang="en-US" sz="1600" dirty="0">
                <a:latin typeface="Bookman Old Style" panose="02050604050505020204" pitchFamily="18" charset="0"/>
              </a:rPr>
              <a:t>value; </a:t>
            </a:r>
          </a:p>
          <a:p>
            <a:pPr marL="342900" lvl="1">
              <a:buNone/>
            </a:pPr>
            <a:r>
              <a:rPr lang="en-US" sz="1600" dirty="0" smtClean="0">
                <a:latin typeface="Bookman Old Style" panose="02050604050505020204" pitchFamily="18" charset="0"/>
              </a:rPr>
              <a:t>      </a:t>
            </a:r>
            <a:r>
              <a:rPr lang="en-US" sz="1600" dirty="0" err="1" smtClean="0">
                <a:latin typeface="Bookman Old Style" panose="02050604050505020204" pitchFamily="18" charset="0"/>
              </a:rPr>
              <a:t>pthread_mutex_t</a:t>
            </a:r>
            <a:r>
              <a:rPr lang="en-US" sz="1600" dirty="0" smtClean="0">
                <a:latin typeface="Bookman Old Style" panose="02050604050505020204" pitchFamily="18" charset="0"/>
              </a:rPr>
              <a:t> </a:t>
            </a:r>
            <a:r>
              <a:rPr lang="en-US" sz="1600" dirty="0">
                <a:latin typeface="Bookman Old Style" panose="02050604050505020204" pitchFamily="18" charset="0"/>
              </a:rPr>
              <a:t>lock; </a:t>
            </a:r>
          </a:p>
          <a:p>
            <a:pPr marL="342900" lvl="1">
              <a:buNone/>
            </a:pPr>
            <a:r>
              <a:rPr lang="en-US" sz="1600" dirty="0" smtClean="0">
                <a:latin typeface="Bookman Old Style" panose="02050604050505020204" pitchFamily="18" charset="0"/>
              </a:rPr>
              <a:t>}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Using </a:t>
            </a:r>
            <a:r>
              <a:rPr lang="en-US" dirty="0" err="1" smtClean="0"/>
              <a:t>Mutex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97500" y="1215735"/>
            <a:ext cx="7038900" cy="3293919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                 void </a:t>
            </a:r>
            <a:r>
              <a:rPr lang="en-US" dirty="0">
                <a:latin typeface="Bookman Old Style" panose="02050604050505020204" pitchFamily="18" charset="0"/>
              </a:rPr>
              <a:t>increment(</a:t>
            </a:r>
            <a:r>
              <a:rPr lang="en-US" dirty="0" err="1">
                <a:latin typeface="Bookman Old Style" panose="02050604050505020204" pitchFamily="18" charset="0"/>
              </a:rPr>
              <a:t>counter_t</a:t>
            </a:r>
            <a:r>
              <a:rPr lang="en-US" dirty="0">
                <a:latin typeface="Bookman Old Style" panose="02050604050505020204" pitchFamily="18" charset="0"/>
              </a:rPr>
              <a:t> *c)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{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Pthread_mutex_lock</a:t>
            </a:r>
            <a:r>
              <a:rPr lang="en-US" dirty="0">
                <a:latin typeface="Bookman Old Style" panose="02050604050505020204" pitchFamily="18" charset="0"/>
              </a:rPr>
              <a:t>(&amp;c-&gt;lock);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c-&gt;value++;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Pthread_mutex_unlock</a:t>
            </a:r>
            <a:r>
              <a:rPr lang="en-US" dirty="0">
                <a:latin typeface="Bookman Old Style" panose="02050604050505020204" pitchFamily="18" charset="0"/>
              </a:rPr>
              <a:t>(&amp;c-&gt;lock);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</a:t>
            </a: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538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97500" y="644236"/>
            <a:ext cx="7038900" cy="38345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                 void </a:t>
            </a:r>
            <a:r>
              <a:rPr lang="en-US" dirty="0">
                <a:latin typeface="Bookman Old Style" panose="02050604050505020204" pitchFamily="18" charset="0"/>
              </a:rPr>
              <a:t>decrement(</a:t>
            </a:r>
            <a:r>
              <a:rPr lang="en-US" dirty="0" err="1">
                <a:latin typeface="Bookman Old Style" panose="02050604050505020204" pitchFamily="18" charset="0"/>
              </a:rPr>
              <a:t>counter_t</a:t>
            </a:r>
            <a:r>
              <a:rPr lang="en-US" dirty="0">
                <a:latin typeface="Bookman Old Style" panose="02050604050505020204" pitchFamily="18" charset="0"/>
              </a:rPr>
              <a:t> *c)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{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Pthread_mutex_lock</a:t>
            </a:r>
            <a:r>
              <a:rPr lang="en-US" dirty="0">
                <a:latin typeface="Bookman Old Style" panose="02050604050505020204" pitchFamily="18" charset="0"/>
              </a:rPr>
              <a:t>(&amp;c-&gt;lock</a:t>
            </a:r>
            <a:r>
              <a:rPr lang="en-US" dirty="0" smtClean="0">
                <a:latin typeface="Bookman Old Style" panose="02050604050505020204" pitchFamily="18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</a:t>
            </a:r>
            <a:r>
              <a:rPr lang="en-US" dirty="0" smtClean="0">
                <a:latin typeface="Bookman Old Style" panose="02050604050505020204" pitchFamily="18" charset="0"/>
              </a:rPr>
              <a:t>	</a:t>
            </a:r>
            <a:r>
              <a:rPr lang="en-US" dirty="0">
                <a:latin typeface="Bookman Old Style" panose="02050604050505020204" pitchFamily="18" charset="0"/>
              </a:rPr>
              <a:t>c-&gt;value--;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 	</a:t>
            </a:r>
            <a:r>
              <a:rPr lang="en-US" dirty="0" err="1">
                <a:latin typeface="Bookman Old Style" panose="02050604050505020204" pitchFamily="18" charset="0"/>
              </a:rPr>
              <a:t>Pthread_mutex_unlock</a:t>
            </a:r>
            <a:r>
              <a:rPr lang="en-US" dirty="0">
                <a:latin typeface="Bookman Old Style" panose="02050604050505020204" pitchFamily="18" charset="0"/>
              </a:rPr>
              <a:t>(&amp;c-&gt;lock);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</a:t>
            </a:r>
            <a:r>
              <a:rPr lang="en-US" dirty="0" smtClean="0">
                <a:latin typeface="Bookman Old Style" panose="02050604050505020204" pitchFamily="18" charset="0"/>
              </a:rPr>
              <a:t>}  </a:t>
            </a: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97500" y="1080655"/>
            <a:ext cx="7038900" cy="3398095"/>
          </a:xfrm>
        </p:spPr>
        <p:txBody>
          <a:bodyPr/>
          <a:lstStyle/>
          <a:p>
            <a:r>
              <a:rPr lang="en-US" sz="1800" dirty="0" smtClean="0"/>
              <a:t> Simulation Environment – n processes accessing the lock 1 million times per second</a:t>
            </a:r>
          </a:p>
          <a:p>
            <a:r>
              <a:rPr lang="en-US" sz="1800" dirty="0" smtClean="0"/>
              <a:t> Reduced Efficiency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89" y="1901815"/>
            <a:ext cx="4190383" cy="25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Scalable 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3087577"/>
          </a:xfrm>
        </p:spPr>
        <p:txBody>
          <a:bodyPr/>
          <a:lstStyle/>
          <a:p>
            <a:r>
              <a:rPr lang="en-US" dirty="0" smtClean="0"/>
              <a:t>  </a:t>
            </a:r>
            <a:r>
              <a:rPr lang="en-US" sz="1400" dirty="0" smtClean="0"/>
              <a:t>Reduce </a:t>
            </a:r>
            <a:r>
              <a:rPr lang="en-US" sz="1400" dirty="0"/>
              <a:t>frequency with which shared resource is </a:t>
            </a:r>
            <a:r>
              <a:rPr lang="en-US" sz="1400" dirty="0" smtClean="0"/>
              <a:t>accessed, by using local operations</a:t>
            </a: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 smtClean="0">
                <a:latin typeface="Bookman Old Style" panose="02050604050505020204" pitchFamily="18" charset="0"/>
              </a:rPr>
              <a:t>typedef</a:t>
            </a:r>
            <a:r>
              <a:rPr lang="en-US" sz="1400" dirty="0" smtClean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struct</a:t>
            </a:r>
            <a:r>
              <a:rPr lang="en-US" sz="1400" dirty="0">
                <a:latin typeface="Bookman Old Style" panose="02050604050505020204" pitchFamily="18" charset="0"/>
              </a:rPr>
              <a:t> __</a:t>
            </a:r>
            <a:r>
              <a:rPr lang="en-US" sz="1400" dirty="0" err="1">
                <a:latin typeface="Bookman Old Style" panose="02050604050505020204" pitchFamily="18" charset="0"/>
              </a:rPr>
              <a:t>counter_t</a:t>
            </a:r>
            <a:endParaRPr lang="en-US" sz="14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 { 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 </a:t>
            </a:r>
            <a:r>
              <a:rPr lang="en-US" sz="1400" dirty="0" err="1">
                <a:latin typeface="Bookman Old Style" panose="02050604050505020204" pitchFamily="18" charset="0"/>
              </a:rPr>
              <a:t>int</a:t>
            </a:r>
            <a:r>
              <a:rPr lang="en-US" sz="1400" dirty="0">
                <a:latin typeface="Bookman Old Style" panose="02050604050505020204" pitchFamily="18" charset="0"/>
              </a:rPr>
              <a:t> global; 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</a:t>
            </a:r>
            <a:r>
              <a:rPr lang="en-US" sz="1400" dirty="0" err="1">
                <a:latin typeface="Bookman Old Style" panose="02050604050505020204" pitchFamily="18" charset="0"/>
              </a:rPr>
              <a:t>pthread_mutex_t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glock</a:t>
            </a:r>
            <a:r>
              <a:rPr lang="en-US" sz="1400" dirty="0"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</a:t>
            </a:r>
            <a:r>
              <a:rPr lang="en-US" sz="1400" dirty="0" err="1">
                <a:latin typeface="Bookman Old Style" panose="02050604050505020204" pitchFamily="18" charset="0"/>
              </a:rPr>
              <a:t>int</a:t>
            </a:r>
            <a:r>
              <a:rPr lang="en-US" sz="1400" dirty="0">
                <a:latin typeface="Bookman Old Style" panose="02050604050505020204" pitchFamily="18" charset="0"/>
              </a:rPr>
              <a:t> local[NUMCPUS]; </a:t>
            </a:r>
          </a:p>
          <a:p>
            <a:pPr marL="0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} </a:t>
            </a:r>
            <a:r>
              <a:rPr lang="en-US" sz="1400" dirty="0" err="1">
                <a:latin typeface="Bookman Old Style" panose="02050604050505020204" pitchFamily="18" charset="0"/>
              </a:rPr>
              <a:t>counter_t</a:t>
            </a:r>
            <a:r>
              <a:rPr lang="en-US" sz="1400" dirty="0">
                <a:latin typeface="Bookman Old Style" panose="02050604050505020204" pitchFamily="18" charset="0"/>
              </a:rPr>
              <a:t>;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97500" y="393750"/>
            <a:ext cx="7038900" cy="482248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                 void </a:t>
            </a:r>
            <a:r>
              <a:rPr lang="en-US" dirty="0">
                <a:latin typeface="Bookman Old Style" panose="02050604050505020204" pitchFamily="18" charset="0"/>
              </a:rPr>
              <a:t>update(</a:t>
            </a:r>
            <a:r>
              <a:rPr lang="en-US" dirty="0" err="1">
                <a:latin typeface="Bookman Old Style" panose="02050604050505020204" pitchFamily="18" charset="0"/>
              </a:rPr>
              <a:t>counter_t</a:t>
            </a:r>
            <a:r>
              <a:rPr lang="en-US" dirty="0">
                <a:latin typeface="Bookman Old Style" panose="02050604050505020204" pitchFamily="18" charset="0"/>
              </a:rPr>
              <a:t> *c, </a:t>
            </a:r>
            <a:r>
              <a:rPr lang="en-US" dirty="0" err="1">
                <a:latin typeface="Bookman Old Style" panose="02050604050505020204" pitchFamily="18" charset="0"/>
              </a:rPr>
              <a:t>int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threadID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int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amt</a:t>
            </a:r>
            <a:r>
              <a:rPr lang="en-US" dirty="0">
                <a:latin typeface="Bookman Old Style" panose="02050604050505020204" pitchFamily="18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</a:t>
            </a:r>
            <a:r>
              <a:rPr lang="en-US" dirty="0" smtClean="0">
                <a:latin typeface="Bookman Old Style" panose="02050604050505020204" pitchFamily="18" charset="0"/>
              </a:rPr>
              <a:t> { </a:t>
            </a: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 </a:t>
            </a:r>
            <a:r>
              <a:rPr lang="en-US" dirty="0" err="1">
                <a:latin typeface="Bookman Old Style" panose="02050604050505020204" pitchFamily="18" charset="0"/>
              </a:rPr>
              <a:t>int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cpu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smtClean="0">
                <a:latin typeface="Bookman Old Style" panose="02050604050505020204" pitchFamily="18" charset="0"/>
              </a:rPr>
              <a:t>CPU_NUM;  </a:t>
            </a: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c-&gt;local[</a:t>
            </a:r>
            <a:r>
              <a:rPr lang="en-US" dirty="0" err="1">
                <a:latin typeface="Bookman Old Style" panose="02050604050505020204" pitchFamily="18" charset="0"/>
              </a:rPr>
              <a:t>cpu</a:t>
            </a:r>
            <a:r>
              <a:rPr lang="en-US" dirty="0">
                <a:latin typeface="Bookman Old Style" panose="02050604050505020204" pitchFamily="18" charset="0"/>
              </a:rPr>
              <a:t>] += </a:t>
            </a:r>
            <a:r>
              <a:rPr lang="en-US" dirty="0" err="1">
                <a:latin typeface="Bookman Old Style" panose="02050604050505020204" pitchFamily="18" charset="0"/>
              </a:rPr>
              <a:t>amt</a:t>
            </a:r>
            <a:r>
              <a:rPr lang="en-US" dirty="0">
                <a:latin typeface="Bookman Old Style" panose="02050604050505020204" pitchFamily="18" charset="0"/>
              </a:rPr>
              <a:t>;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if (c-&gt;local[</a:t>
            </a:r>
            <a:r>
              <a:rPr lang="en-US" dirty="0" err="1">
                <a:latin typeface="Bookman Old Style" panose="02050604050505020204" pitchFamily="18" charset="0"/>
              </a:rPr>
              <a:t>cpu</a:t>
            </a:r>
            <a:r>
              <a:rPr lang="en-US" dirty="0">
                <a:latin typeface="Bookman Old Style" panose="02050604050505020204" pitchFamily="18" charset="0"/>
              </a:rPr>
              <a:t>] &gt;= c-&gt;threshold)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{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	 </a:t>
            </a:r>
            <a:r>
              <a:rPr lang="en-US" dirty="0" err="1">
                <a:latin typeface="Bookman Old Style" panose="02050604050505020204" pitchFamily="18" charset="0"/>
              </a:rPr>
              <a:t>pthread_mutex_lock</a:t>
            </a:r>
            <a:r>
              <a:rPr lang="en-US" dirty="0">
                <a:latin typeface="Bookman Old Style" panose="02050604050505020204" pitchFamily="18" charset="0"/>
              </a:rPr>
              <a:t>(&amp;c-&gt;</a:t>
            </a:r>
            <a:r>
              <a:rPr lang="en-US" dirty="0" err="1">
                <a:latin typeface="Bookman Old Style" panose="02050604050505020204" pitchFamily="18" charset="0"/>
              </a:rPr>
              <a:t>glock</a:t>
            </a:r>
            <a:r>
              <a:rPr lang="en-US" dirty="0">
                <a:latin typeface="Bookman Old Style" panose="02050604050505020204" pitchFamily="18" charset="0"/>
              </a:rPr>
              <a:t>);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	c-&gt;global += c-&gt;local[</a:t>
            </a:r>
            <a:r>
              <a:rPr lang="en-US" dirty="0" err="1">
                <a:latin typeface="Bookman Old Style" panose="02050604050505020204" pitchFamily="18" charset="0"/>
              </a:rPr>
              <a:t>cpu</a:t>
            </a:r>
            <a:r>
              <a:rPr lang="en-US" dirty="0">
                <a:latin typeface="Bookman Old Style" panose="02050604050505020204" pitchFamily="18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	 </a:t>
            </a:r>
            <a:r>
              <a:rPr lang="en-US" dirty="0" err="1">
                <a:latin typeface="Bookman Old Style" panose="02050604050505020204" pitchFamily="18" charset="0"/>
              </a:rPr>
              <a:t>pthread_mutex_unlock</a:t>
            </a:r>
            <a:r>
              <a:rPr lang="en-US" dirty="0">
                <a:latin typeface="Bookman Old Style" panose="02050604050505020204" pitchFamily="18" charset="0"/>
              </a:rPr>
              <a:t>(&amp;c-&gt;</a:t>
            </a:r>
            <a:r>
              <a:rPr lang="en-US" dirty="0" err="1">
                <a:latin typeface="Bookman Old Style" panose="02050604050505020204" pitchFamily="18" charset="0"/>
              </a:rPr>
              <a:t>glock</a:t>
            </a:r>
            <a:r>
              <a:rPr lang="en-US" dirty="0">
                <a:latin typeface="Bookman Old Style" panose="02050604050505020204" pitchFamily="18" charset="0"/>
              </a:rPr>
              <a:t>); </a:t>
            </a:r>
          </a:p>
          <a:p>
            <a:pPr marL="0" indent="0">
              <a:buNone/>
            </a:pPr>
            <a:r>
              <a:rPr lang="en-US" dirty="0"/>
              <a:t>			 c-&gt;local[</a:t>
            </a:r>
            <a:r>
              <a:rPr lang="en-US" dirty="0" err="1"/>
              <a:t>cpu</a:t>
            </a:r>
            <a:r>
              <a:rPr lang="en-US" dirty="0"/>
              <a:t>] = 0;  </a:t>
            </a:r>
          </a:p>
          <a:p>
            <a:pPr marL="0" indent="0">
              <a:buNone/>
            </a:pPr>
            <a:r>
              <a:rPr lang="en-US" dirty="0"/>
              <a:t>		} 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Improved Performance with sloppy clocks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97500" y="1215736"/>
            <a:ext cx="7038900" cy="3263014"/>
          </a:xfrm>
        </p:spPr>
        <p:txBody>
          <a:bodyPr/>
          <a:lstStyle/>
          <a:p>
            <a:r>
              <a:rPr lang="en-US" dirty="0" smtClean="0"/>
              <a:t>  </a:t>
            </a:r>
            <a:r>
              <a:rPr lang="en-US" sz="1800" dirty="0" smtClean="0"/>
              <a:t>Sloppiness is the threshold value till which operation is done locally without accessing global resource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72" y="2129836"/>
            <a:ext cx="4151313" cy="2335213"/>
          </a:xfrm>
        </p:spPr>
      </p:pic>
    </p:spTree>
    <p:extLst>
      <p:ext uri="{BB962C8B-B14F-4D97-AF65-F5344CB8AC3E}">
        <p14:creationId xmlns:p14="http://schemas.microsoft.com/office/powerpoint/2010/main" val="164876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Linked Lists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130936"/>
            <a:ext cx="6493267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Linked List is a linear data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structure</a:t>
            </a: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lements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are not stored at contiguous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location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Dynamic Sizing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Ease of Insertion &amp; Deletion</a:t>
            </a: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6" y="3204779"/>
            <a:ext cx="7230484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5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Linked Lists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50" y="1609133"/>
            <a:ext cx="4087479" cy="3065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2" y="1609133"/>
            <a:ext cx="4065998" cy="3049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596" y="9385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Basic operations</a:t>
            </a: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6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Introduction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  Data structure – A way to store chunks of data</a:t>
            </a:r>
          </a:p>
          <a:p>
            <a:endParaRPr lang="en-US" sz="1800" dirty="0"/>
          </a:p>
          <a:p>
            <a:r>
              <a:rPr lang="en-US" sz="1800" dirty="0" smtClean="0"/>
              <a:t>  Differ in ways data is stored and accessed</a:t>
            </a:r>
          </a:p>
          <a:p>
            <a:endParaRPr lang="en-US" sz="1800" dirty="0"/>
          </a:p>
          <a:p>
            <a:r>
              <a:rPr lang="en-US" sz="1800" dirty="0" smtClean="0"/>
              <a:t>  Identified with efficiency </a:t>
            </a:r>
            <a:r>
              <a:rPr lang="en-US" sz="1800" dirty="0" err="1" smtClean="0"/>
              <a:t>paramaters</a:t>
            </a:r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921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Lock-Based Concurrent Linked Lists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1510301" y="1604070"/>
            <a:ext cx="68260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typedef 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struct __node_t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int key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;				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// basic node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structure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  <a:cs typeface="Adobe Devanagari" panose="020405030502010202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struct __node_t *next;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 node_t;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  <a:cs typeface="Adobe Devanagari" panose="020405030502010202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typedef struct __list_t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node_t *head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;		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// basic list structure (one used per list)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pthread_mutex_t lock;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 list_t;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  <a:cs typeface="Adobe Devanagari" panose="020405030502010202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void List_Init(list_t *L)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L-&gt;head = NULL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;			//Initialize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  <a:cs typeface="Adobe Devanagari" panose="020405030502010202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pthread_mutex_init(&amp;L-&gt;lock, NULL);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69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11557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Single global lock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571945"/>
            <a:ext cx="76542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Acquire </a:t>
            </a:r>
            <a:r>
              <a:rPr lang="en-US" sz="22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 lock in the </a:t>
            </a:r>
            <a:r>
              <a:rPr lang="en-US" sz="22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insert routine </a:t>
            </a:r>
            <a:r>
              <a:rPr lang="en-US" sz="22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upon </a:t>
            </a:r>
            <a:r>
              <a:rPr lang="en-US" sz="22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Release it </a:t>
            </a:r>
            <a:r>
              <a:rPr lang="en-US" sz="22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upon </a:t>
            </a:r>
            <a:r>
              <a:rPr lang="en-US" sz="22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exit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Issue </a:t>
            </a:r>
            <a:r>
              <a:rPr lang="en-US" sz="22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arises if malloc() happens to fail</a:t>
            </a:r>
          </a:p>
        </p:txBody>
      </p:sp>
    </p:spTree>
    <p:extLst>
      <p:ext uri="{BB962C8B-B14F-4D97-AF65-F5344CB8AC3E}">
        <p14:creationId xmlns:p14="http://schemas.microsoft.com/office/powerpoint/2010/main" val="42075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500" y="1643866"/>
            <a:ext cx="38806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int List_Insert(list_t *L, int key)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pthread_mutex_lock(&amp;L-&gt;lock);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node_t *new = malloc(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(node_t));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if (new == NULL)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perror("malloc");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pthread_mutex_unlock(&amp;L-&gt;lock);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return -1; // fail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new-&gt;key = key;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new-&gt;next = L-&gt;head;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L-&gt;head = new;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pthread_mutex_unlock(&amp;L-&gt;lock);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return 0; // success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500" y="1137304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Insertion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8" name="Shape 248"/>
          <p:cNvSpPr txBox="1">
            <a:spLocks/>
          </p:cNvSpPr>
          <p:nvPr/>
        </p:nvSpPr>
        <p:spPr>
          <a:xfrm>
            <a:off x="1297500" y="299571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 smtClean="0"/>
              <a:t>Single global 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9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500" y="1664413"/>
            <a:ext cx="38806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int List_Lookup(list_t *L, int key) {</a:t>
            </a:r>
          </a:p>
          <a:p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pthread_mutex_lock(&amp;L-&gt;lock);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node_t *curr = L-&gt;head;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while (curr)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if (curr-&gt;key == key) {</a:t>
            </a:r>
          </a:p>
          <a:p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pthread_mutex_unlock(&amp;L-&gt;lock);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return 0; // success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curr = curr-&gt;next;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  <a:p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pthread_mutex_unlock(&amp;L-&gt;lock);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return -1; // failure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500" y="1138573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Lookup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11557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Single global 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8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500" y="1726058"/>
            <a:ext cx="6336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an </a:t>
            </a:r>
            <a:r>
              <a:rPr lang="en-US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we rewrite the insert and lookup routines to remain correct under concurrent insert but avoid the case where the failure path also requires us to add the call to unlock?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500" y="1119166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Improvising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8656" y="3924728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Lato" panose="020B0604020202020204" charset="0"/>
                <a:cs typeface="Lato" panose="020B0604020202020204" charset="0"/>
              </a:rPr>
              <a:t>YES.</a:t>
            </a:r>
            <a:endParaRPr lang="en-US" sz="4000" dirty="0">
              <a:solidFill>
                <a:srgbClr val="FFC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7" name="Shape 248"/>
          <p:cNvSpPr txBox="1">
            <a:spLocks noGrp="1"/>
          </p:cNvSpPr>
          <p:nvPr>
            <p:ph type="title"/>
          </p:nvPr>
        </p:nvSpPr>
        <p:spPr>
          <a:xfrm>
            <a:off x="1297500" y="311557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Single global 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9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500" y="1643866"/>
            <a:ext cx="70389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void List_Insert(list_t *L, int key)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  				 // 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synchronization not needed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node_t *new = malloc(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sizeof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(node_t));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if (new == NULL)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perror("malloc");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return;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new-&gt;key = key;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  <a:cs typeface="Adobe Devanagari" panose="020405030502010202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				// 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just lock critical section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pthread_mutex_lock(&amp;L-&gt;lock);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new-&gt;next = L-&gt;head;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L-&gt;head = new;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pthread_mutex_unlock(&amp;L-&gt;lock);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500" y="1137304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Insertion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7" name="Shape 248"/>
          <p:cNvSpPr txBox="1">
            <a:spLocks noGrp="1"/>
          </p:cNvSpPr>
          <p:nvPr>
            <p:ph type="title"/>
          </p:nvPr>
        </p:nvSpPr>
        <p:spPr>
          <a:xfrm>
            <a:off x="1297500" y="311557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Single global 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9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500" y="1664413"/>
            <a:ext cx="70389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int List_Lookup(list_t *L, int key)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int rv = -1;</a:t>
            </a:r>
          </a:p>
          <a:p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pthread_mutex_lock(&amp;L-&gt;lock);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node_t *curr = L-&gt;head;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while (curr)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if (curr-&gt;key == key) {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rv = 0;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break;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curr = curr-&gt;next;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  <a:p>
            <a:r>
              <a:rPr lang="en-US" dirty="0">
                <a:solidFill>
                  <a:srgbClr val="FFC000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pthread_mutex_unlock(&amp;L-&gt;lock);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return rv;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			// 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now both success and failure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Adobe Devanagari" panose="02040503050201020203" pitchFamily="18" charset="0"/>
              </a:rPr>
              <a:t>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500" y="1138573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Lookup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11557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Single global 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35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Per-node locks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1297500" y="1726058"/>
            <a:ext cx="63361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Instead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of having a single lock for the entire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list, add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 lock per node of the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So list traversal must be pretty simple, right? Simply lock a node, read its next pointer, release the current node’s lock, and move on. </a:t>
            </a:r>
            <a:endParaRPr lang="en-US" sz="18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7500" y="1138573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Scaling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6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Per-node locks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7500" y="113857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 Race condition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7500" y="1664413"/>
            <a:ext cx="7038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Bookman Old Style" panose="02050604050505020204" pitchFamily="18" charset="0"/>
              </a:rPr>
              <a:t>T1:</a:t>
            </a:r>
          </a:p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node0-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&gt;mutex_-&gt;lock(); </a:t>
            </a:r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node1 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= node0.next_; </a:t>
            </a:r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node0-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&gt;mutex_-&gt;unlock(); </a:t>
            </a:r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 smtClean="0">
                <a:solidFill>
                  <a:srgbClr val="FFC000"/>
                </a:solidFill>
                <a:latin typeface="Bookman Old Style" panose="02050604050505020204" pitchFamily="18" charset="0"/>
              </a:rPr>
              <a:t>T2: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// 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remove node1 from list </a:t>
            </a:r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 smtClean="0">
                <a:solidFill>
                  <a:srgbClr val="FFC000"/>
                </a:solidFill>
                <a:latin typeface="Bookman Old Style" panose="02050604050505020204" pitchFamily="18" charset="0"/>
              </a:rPr>
              <a:t>T1: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node1-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&gt;mutex_-&gt;lock();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  </a:t>
            </a:r>
            <a:r>
              <a:rPr lang="en-US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// </a:t>
            </a:r>
            <a:r>
              <a:rPr lang="en-US" dirty="0">
                <a:solidFill>
                  <a:srgbClr val="FF0000"/>
                </a:solidFill>
                <a:latin typeface="Bookman Old Style" panose="02050604050505020204" pitchFamily="18" charset="0"/>
              </a:rPr>
              <a:t>oops</a:t>
            </a:r>
            <a:endParaRPr lang="en-US" dirty="0">
              <a:solidFill>
                <a:srgbClr val="FF0000"/>
              </a:solidFill>
              <a:latin typeface="Bookman Old Style" panose="02050604050505020204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499" y="3972528"/>
            <a:ext cx="7038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We need a way to ensure that the action of reading a next pointer and locking the next node is atomic. Otherwise, we could end up reading removed nodes.</a:t>
            </a:r>
          </a:p>
        </p:txBody>
      </p:sp>
    </p:spTree>
    <p:extLst>
      <p:ext uri="{BB962C8B-B14F-4D97-AF65-F5344CB8AC3E}">
        <p14:creationId xmlns:p14="http://schemas.microsoft.com/office/powerpoint/2010/main" val="25506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Per-node locks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1297500" y="1726058"/>
            <a:ext cx="633619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Hand-over-hand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locking (a.k.a. lock coupling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)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to the rescue: Lock the next node before releasing the lock on the current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When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traversing the list, the code first grabs the next node’s lock and then releases the current node’s lock</a:t>
            </a:r>
            <a:endParaRPr lang="en-US" sz="18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7500" y="113857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Solution…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6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Concurrent Data Structures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392381"/>
            <a:ext cx="8520600" cy="3176493"/>
          </a:xfrm>
        </p:spPr>
        <p:txBody>
          <a:bodyPr/>
          <a:lstStyle/>
          <a:p>
            <a:r>
              <a:rPr lang="en-US" dirty="0" smtClean="0"/>
              <a:t>  </a:t>
            </a:r>
            <a:r>
              <a:rPr lang="en-US" sz="1800" dirty="0" smtClean="0"/>
              <a:t>Shared Memory - Many threads or processes utilize a</a:t>
            </a:r>
            <a:r>
              <a:rPr lang="en-US" sz="1800" dirty="0"/>
              <a:t> </a:t>
            </a:r>
            <a:r>
              <a:rPr lang="en-US" sz="1800" dirty="0" smtClean="0"/>
              <a:t>shared </a:t>
            </a:r>
            <a:r>
              <a:rPr lang="en-US" sz="1800" dirty="0"/>
              <a:t>d</a:t>
            </a:r>
            <a:r>
              <a:rPr lang="en-US" sz="1800" dirty="0" smtClean="0"/>
              <a:t>ata resource </a:t>
            </a:r>
          </a:p>
          <a:p>
            <a:pPr>
              <a:buNone/>
            </a:pPr>
            <a:r>
              <a:rPr lang="en-US" sz="1800" dirty="0" smtClean="0"/>
              <a:t>             </a:t>
            </a:r>
            <a:endParaRPr lang="en-US" sz="1800" dirty="0"/>
          </a:p>
          <a:p>
            <a:r>
              <a:rPr lang="en-US" sz="1800" dirty="0" smtClean="0"/>
              <a:t>  Need for protocol to manage resource sharing</a:t>
            </a:r>
          </a:p>
          <a:p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Per-node locks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307850"/>
            <a:ext cx="5055140" cy="35721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0567" y="2755367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Hand-over-Hand locking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6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500" y="1726058"/>
            <a:ext cx="63361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enables a high degree of concurrency in list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More concurrency isn’t necessarily faster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Even with very large lists, and a large number of threads, the concurrency enabled by allowing multiple ongoing traversals is unlikely to be faster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500" y="1138573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Performance</a:t>
            </a:r>
          </a:p>
        </p:txBody>
      </p:sp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Per-node locks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21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Non blocking Linked Lists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97500" y="1181528"/>
            <a:ext cx="7589646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 locks involved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</a:t>
            </a:r>
            <a:r>
              <a:rPr lang="en-US" sz="20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imple </a:t>
            </a:r>
            <a:r>
              <a:rPr lang="en-US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constructs are enough for </a:t>
            </a:r>
            <a:r>
              <a:rPr lang="en-US" sz="20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implementing lock free linked lists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simplest and most popular universal </a:t>
            </a:r>
            <a:r>
              <a:rPr lang="en-US" sz="20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primitive,</a:t>
            </a:r>
            <a:r>
              <a:rPr lang="en-US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is the compare-and-swap (</a:t>
            </a:r>
            <a:r>
              <a:rPr lang="en-US" sz="2000" b="1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CAS</a:t>
            </a:r>
            <a:r>
              <a:rPr lang="en-US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) </a:t>
            </a:r>
            <a:r>
              <a:rPr lang="en-US" sz="20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operation</a:t>
            </a:r>
            <a:endParaRPr lang="en-US" sz="20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3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500" y="1482511"/>
            <a:ext cx="6757439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It turns out that compare-and-swap, while seemingly trivial, is actually a really powerful primitive. </a:t>
            </a:r>
            <a:endParaRPr lang="en-US" sz="18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Can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be used to solve the infinite consensus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 other words, any concurrent data structure which is implementable on a Turing machine can be implemented in a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wait free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manner using CAS.</a:t>
            </a:r>
          </a:p>
        </p:txBody>
      </p:sp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The powerful CAS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The powerful CAS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7500" y="1307850"/>
            <a:ext cx="52574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template &lt;typename T&gt;</a:t>
            </a:r>
          </a:p>
          <a:p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bool compare_and_swap(T *dst, T exp, T desired</a:t>
            </a:r>
            <a:r>
              <a:rPr lang="en-US" sz="16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{ </a:t>
            </a:r>
            <a:r>
              <a:rPr lang="en-US" sz="16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			// do atomically</a:t>
            </a:r>
            <a:endParaRPr lang="en-US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if (*dst == exp) {</a:t>
            </a:r>
          </a:p>
          <a:p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*dst = desired;</a:t>
            </a:r>
          </a:p>
          <a:p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return true;</a:t>
            </a:r>
          </a:p>
          <a:p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}</a:t>
            </a:r>
          </a:p>
          <a:p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return false;</a:t>
            </a:r>
          </a:p>
          <a:p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7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500" y="1482511"/>
            <a:ext cx="6757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Modern processors usually support a variety of atomic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primitives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 To permit this, x86 has dedicated instructions for CAS on 8 and 16 bytes of data, cmpxchg8b and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cmpxchg16b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 </a:t>
            </a:r>
            <a:endParaRPr lang="en-US" sz="18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Hardware support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6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Non blocking Linked Lists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816950" y="2166102"/>
            <a:ext cx="3973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Search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for the right spot in the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Append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using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CAS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pointer trick </a:t>
            </a:r>
            <a:endParaRPr lang="en-US" sz="18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 overhead of taking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 per-node storage overhead</a:t>
            </a:r>
            <a:endParaRPr lang="en-US" sz="18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7500" y="1195513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Insertion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78" y="1838661"/>
            <a:ext cx="3460109" cy="24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2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Non blocking Linked Lists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97499" y="1631846"/>
            <a:ext cx="7671839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Supporting lock-free deletion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significantly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complicates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data-structure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Consider case where B is deleted simultaneously with successful insertion of E after B. B now points to E, but B is not in the list! </a:t>
            </a:r>
            <a:endParaRPr lang="en-US" sz="16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7500" y="1051675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10" y="3226033"/>
            <a:ext cx="7215616" cy="16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Non blocking Linked Lists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97499" y="1631846"/>
            <a:ext cx="7671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Replace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right pointer of each node with a composite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field -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 successor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field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uccessor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field consists of a right pointer and a mark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When a process needs to change the right pointer of a node, it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applies CAS to the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successor field of that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 mark bit acts as a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toggle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Normally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, the mark bit is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500" y="1051675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 solution by Harris</a:t>
            </a:r>
          </a:p>
        </p:txBody>
      </p:sp>
    </p:spTree>
    <p:extLst>
      <p:ext uri="{BB962C8B-B14F-4D97-AF65-F5344CB8AC3E}">
        <p14:creationId xmlns:p14="http://schemas.microsoft.com/office/powerpoint/2010/main" val="247191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Non blocking Linked Lists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97500" y="3049680"/>
            <a:ext cx="7651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Uses two CAS’s. The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first marks B’s successor field by setting its mark bit to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second removes B from the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 node is logically deleted after the first step, and physically deleted after the second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step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500" y="1051675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 solution by Harris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00" y="1837326"/>
            <a:ext cx="6362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9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Need for Concurrency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  Proliferation </a:t>
            </a:r>
            <a:r>
              <a:rPr lang="en-US" sz="1800" dirty="0"/>
              <a:t>of commercial </a:t>
            </a:r>
            <a:r>
              <a:rPr lang="en-US" sz="1800" dirty="0" smtClean="0"/>
              <a:t>shared-memory multiprocessor </a:t>
            </a:r>
            <a:r>
              <a:rPr lang="en-US" sz="1800" dirty="0"/>
              <a:t>machines has brought about </a:t>
            </a:r>
            <a:r>
              <a:rPr lang="en-US" sz="1800" dirty="0" smtClean="0"/>
              <a:t>significant changes </a:t>
            </a:r>
            <a:r>
              <a:rPr lang="en-US" sz="1800" dirty="0"/>
              <a:t>in the art of concurrent programming</a:t>
            </a:r>
            <a:r>
              <a:rPr lang="en-US" sz="1800" dirty="0" smtClean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Performance results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307850"/>
            <a:ext cx="740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Lock-free linked lists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outperformed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its rivals in almost every single iteration of every single test, often by a wide margin.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98" y="2097234"/>
            <a:ext cx="3805503" cy="28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Performance results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307850"/>
            <a:ext cx="740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Not only does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Lock Free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execute way, way faster, it consumes even less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electricity, apparently.</a:t>
            </a:r>
            <a:endParaRPr lang="en-US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42" y="1922573"/>
            <a:ext cx="4019016" cy="30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Binary search trees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766237"/>
            <a:ext cx="3870401" cy="231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Hierarchical data structure with a single reference to root node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All descendants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of the left child of </a:t>
            </a:r>
            <a:r>
              <a:rPr lang="en-US" i="1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x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have keys that are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strictly less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than the key of </a:t>
            </a:r>
            <a:r>
              <a:rPr lang="en-US" i="1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ll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descendants of the right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child of </a:t>
            </a:r>
            <a:r>
              <a:rPr lang="en-US" i="1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x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have keys that are greater than </a:t>
            </a:r>
            <a:r>
              <a:rPr lang="en-US" i="1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or equal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to the key of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39" y="1629198"/>
            <a:ext cx="3141473" cy="25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Binary search trees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97500" y="1044068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Insertion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18" y="2135071"/>
            <a:ext cx="3533635" cy="17485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7500" y="1528881"/>
            <a:ext cx="3849853" cy="296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Always insert new node as leaf node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Start at root node as current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If new node’s key &lt; current’s key: If current node has a left child, search left , Else add new node as current’s left child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If new node’s key &gt; current’s key : If current node has a right child, search right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2, Else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add new node as current’s right child</a:t>
            </a:r>
          </a:p>
        </p:txBody>
      </p:sp>
    </p:spTree>
    <p:extLst>
      <p:ext uri="{BB962C8B-B14F-4D97-AF65-F5344CB8AC3E}">
        <p14:creationId xmlns:p14="http://schemas.microsoft.com/office/powerpoint/2010/main" val="262386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Binary search trees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97500" y="1044068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7499" y="1796009"/>
            <a:ext cx="7373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Deleting a node with no children: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simply remove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node from the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Deleting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 node with one child: remove the node and replace it with its child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Deleting a node with two children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: Find </a:t>
            </a:r>
            <a:r>
              <a:rPr lang="en-US" sz="1600" dirty="0" err="1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inorder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predecessor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/successor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of the node. Copy contents of the </a:t>
            </a:r>
            <a:r>
              <a:rPr lang="en-US" sz="1600" dirty="0" err="1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inorder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 predecessor or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successor to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node and delete the </a:t>
            </a:r>
            <a:r>
              <a:rPr lang="en-US" sz="1600" dirty="0" err="1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inorder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successor.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14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Binary search trees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97500" y="1044068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7500" y="1549430"/>
            <a:ext cx="7373889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Deleting a node with two children: call the node to be deleted D. Do not delete D. Instead, choose either its in-order predecessor or successor node as replacement node E. Copy the user values of E to D. If E does not have a child simply remove E from its previous parent G. If E has a child, say F, it is a right child. Replace E with F at E's parent.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7" y="2946889"/>
            <a:ext cx="7417626" cy="203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Binary search trees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97500" y="1136320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Searching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7500" y="1641897"/>
            <a:ext cx="7373889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def</a:t>
            </a: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search-recursively(key</a:t>
            </a: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, node):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     if node is None or </a:t>
            </a:r>
            <a:r>
              <a:rPr lang="en-US" sz="1600" dirty="0" err="1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node.key</a:t>
            </a: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 == key: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         return node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     if key &lt; </a:t>
            </a:r>
            <a:r>
              <a:rPr lang="en-US" sz="1600" dirty="0" err="1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node.key</a:t>
            </a: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         return </a:t>
            </a:r>
            <a:r>
              <a:rPr lang="en-US" sz="1600" dirty="0" err="1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search_recursively</a:t>
            </a: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(key, </a:t>
            </a:r>
            <a:r>
              <a:rPr lang="en-US" sz="1600" dirty="0" err="1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node.left</a:t>
            </a: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     # key &gt; </a:t>
            </a:r>
            <a:r>
              <a:rPr lang="en-US" sz="1600" dirty="0" err="1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node.key</a:t>
            </a:r>
            <a:endParaRPr lang="en-US" sz="1600" dirty="0">
              <a:solidFill>
                <a:schemeClr val="bg1"/>
              </a:solidFill>
              <a:latin typeface="Bookman Old Style" panose="02050604050505020204" pitchFamily="18" charset="0"/>
              <a:cs typeface="La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    return </a:t>
            </a:r>
            <a:r>
              <a:rPr lang="en-US" sz="1600" dirty="0" err="1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search_recursively</a:t>
            </a:r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(key, </a:t>
            </a:r>
            <a:r>
              <a:rPr lang="en-US" sz="1600" dirty="0" err="1">
                <a:solidFill>
                  <a:schemeClr val="bg1"/>
                </a:solidFill>
                <a:latin typeface="Bookman Old Style" panose="02050604050505020204" pitchFamily="18" charset="0"/>
                <a:cs typeface="Lato" panose="020B0604020202020204" charset="0"/>
              </a:rPr>
              <a:t>node.right</a:t>
            </a:r>
            <a:endParaRPr lang="en-US" sz="1600" dirty="0">
              <a:solidFill>
                <a:schemeClr val="bg1"/>
              </a:solidFill>
              <a:latin typeface="Bookman Old Style" panose="02050604050505020204" pitchFamily="18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2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Concurrent binary search trees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97500" y="1616075"/>
            <a:ext cx="73738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Concurrent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implementation of any search tree can be achieved by using a single exclusive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Concurrency can be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improved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by holding the lock in shared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mode  for search operations and update operations by acquiring an exclusive lock.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Fine-grained locking improves concurrency further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01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Concurrent binary search trees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15306" y="1307850"/>
            <a:ext cx="7373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Kung and Lehman presented a solution: update operations hold only a constant number of node locks and </a:t>
            </a:r>
            <a:r>
              <a:rPr lang="en-US" sz="1600" dirty="0" err="1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seach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ops are never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blocked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	Does not balance the tree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Lehman-Yao algorithm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- update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operations as well as search operations use the lock coupling technique </a:t>
            </a:r>
            <a:endParaRPr lang="en-US" sz="16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lvl="3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	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Do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not address how nodes can be merged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The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more sophisticated techniques become more complicated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, resulting in deadlocks</a:t>
            </a: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Non blocking BSTs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05032" y="1213065"/>
            <a:ext cx="7373889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Given by Eric </a:t>
            </a:r>
            <a:r>
              <a:rPr lang="en-US" dirty="0" err="1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Ruppert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, non blocking </a:t>
            </a:r>
            <a:r>
              <a:rPr lang="en-US" dirty="0" err="1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bst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uses single word 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Properties: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Conceptually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simple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Fast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searches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Concurrent updates to different parts of tree do not conflict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Experiments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show good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performance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Asynchronous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Shared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memory with single-word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compare-and-swap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Linearizable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Uses leaf oriented BST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90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6" y="1359292"/>
            <a:ext cx="4769189" cy="3580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696" y="421240"/>
            <a:ext cx="3849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dining Philosophers</a:t>
            </a:r>
            <a:endParaRPr lang="en-US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4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Leaf oriented BST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15307" y="1307850"/>
            <a:ext cx="4291642" cy="1345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One leaf for each key in set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Internal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nodes used only for routing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Each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internal node has exactly 2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children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BST property: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32" y="3023256"/>
            <a:ext cx="2602666" cy="1661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135" y="1713376"/>
            <a:ext cx="2000265" cy="2971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2940" y="1202835"/>
            <a:ext cx="2003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Example : {A, C, E, H}</a:t>
            </a:r>
            <a:endParaRPr lang="en-US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00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Leaf oriented BST : Insertion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2068061"/>
            <a:ext cx="2619375" cy="26193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479529" y="3154166"/>
            <a:ext cx="883578" cy="39041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631" y="1952128"/>
            <a:ext cx="2227769" cy="2851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5527" y="1644351"/>
            <a:ext cx="2188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Insert D</a:t>
            </a:r>
            <a:endParaRPr lang="en-US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6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Leaf oriented BST : Deletion</a:t>
            </a:r>
            <a:endParaRPr lang="en-GB" dirty="0"/>
          </a:p>
        </p:txBody>
      </p:sp>
      <p:sp>
        <p:nvSpPr>
          <p:cNvPr id="8" name="Right Arrow 7"/>
          <p:cNvSpPr/>
          <p:nvPr/>
        </p:nvSpPr>
        <p:spPr>
          <a:xfrm>
            <a:off x="4479529" y="3154166"/>
            <a:ext cx="883578" cy="39041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51" y="1868237"/>
            <a:ext cx="2847975" cy="2962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10" y="1753937"/>
            <a:ext cx="2790825" cy="3076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156" y="1468732"/>
            <a:ext cx="97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 C</a:t>
            </a:r>
            <a:endParaRPr lang="en-US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46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Challenges of concurrency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497298"/>
            <a:ext cx="2638425" cy="3114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2188396"/>
            <a:ext cx="3852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Concurrent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Delete(B) and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Delete(C)</a:t>
            </a:r>
          </a:p>
          <a:p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</a:rPr>
              <a:t>C </a:t>
            </a:r>
            <a:r>
              <a:rPr lang="en-US" sz="1600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</a:rPr>
              <a:t>is still reachable from the root! </a:t>
            </a:r>
          </a:p>
        </p:txBody>
      </p:sp>
    </p:spTree>
    <p:extLst>
      <p:ext uri="{BB962C8B-B14F-4D97-AF65-F5344CB8AC3E}">
        <p14:creationId xmlns:p14="http://schemas.microsoft.com/office/powerpoint/2010/main" val="89446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Challenges of concurrency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188396"/>
            <a:ext cx="3852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Concurrent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Delete(C) and Insert(D).</a:t>
            </a:r>
            <a:endParaRPr lang="en-US" sz="16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</a:rPr>
              <a:t>D is not </a:t>
            </a:r>
            <a:r>
              <a:rPr lang="en-US" sz="1600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</a:rPr>
              <a:t>reachable from the root!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307850"/>
            <a:ext cx="27336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Challenges of concurrency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188396"/>
            <a:ext cx="3852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Concurrent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Delete(C) and Insert(D).</a:t>
            </a:r>
            <a:endParaRPr lang="en-US" sz="16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</a:rPr>
              <a:t>D is not </a:t>
            </a:r>
            <a:r>
              <a:rPr lang="en-US" sz="1600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</a:rPr>
              <a:t>reachable from the root!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307850"/>
            <a:ext cx="27336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Achieving coordination: Flags &amp; Marks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97500" y="1458930"/>
            <a:ext cx="70389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An internal node can be either flagged or marked (but not both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Status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is changed using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Flag indicates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that an update is changing a child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pointer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Mark indicates </a:t>
            </a:r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an internal node has been (or soon will be) removed from the </a:t>
            </a:r>
            <a:r>
              <a:rPr lang="en-US" sz="18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tree</a:t>
            </a:r>
            <a:endParaRPr lang="en-US" sz="18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7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Non blocking Insertion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36" y="1307850"/>
            <a:ext cx="2733675" cy="3228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3240" y="2547991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Insert(D)</a:t>
            </a:r>
            <a:endParaRPr lang="en-US" sz="20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36" y="1155449"/>
            <a:ext cx="2752725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2548" y="1963216"/>
            <a:ext cx="4345969" cy="1991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Search for D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Remember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leaf and its parent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Create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three new nodes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Flag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parent (if this fails, retry from scratch)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Swing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pointer (using CAS)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Unflag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parent </a:t>
            </a:r>
          </a:p>
        </p:txBody>
      </p:sp>
    </p:spTree>
    <p:extLst>
      <p:ext uri="{BB962C8B-B14F-4D97-AF65-F5344CB8AC3E}">
        <p14:creationId xmlns:p14="http://schemas.microsoft.com/office/powerpoint/2010/main" val="259551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Non blocking deletion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417887" y="1756880"/>
            <a:ext cx="431514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Search for 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Remember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leaf, its parent and grandparent </a:t>
            </a:r>
            <a:endParaRPr lang="en-US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Flag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grandparent (if this fails, retry from scratch)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Mark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parent (if this fails, </a:t>
            </a:r>
            <a:r>
              <a:rPr lang="en-US" dirty="0" err="1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unflag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grandparent and retry from scratch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Swing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pointer (using CAS)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Unflag</a:t>
            </a:r>
            <a:r>
              <a:rPr lang="en-US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grandparent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28" y="1307850"/>
            <a:ext cx="2771775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28" y="1395837"/>
            <a:ext cx="2733675" cy="3076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827" y="1329161"/>
            <a:ext cx="2771775" cy="3209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77" y="1424411"/>
            <a:ext cx="2714625" cy="3114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607" y="1350174"/>
            <a:ext cx="2755721" cy="32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Concurrent deletions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458984" y="2146803"/>
            <a:ext cx="4541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Case I: Delete(C)’s flag succeeds. </a:t>
            </a:r>
            <a:endParaRPr lang="en-US" sz="16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Even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if Delete(B)’s flag succeeds, its mark will fail. </a:t>
            </a:r>
            <a:endParaRPr lang="en-US" sz="16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Delete(C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) will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complete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Delete(B) will retry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6517" y="180824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Concurrent Delete(B) and Delete(C)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203" y="1448656"/>
            <a:ext cx="2695575" cy="2886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27" y="1372455"/>
            <a:ext cx="2752725" cy="3038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627" y="1244076"/>
            <a:ext cx="2752725" cy="320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77" y="1258156"/>
            <a:ext cx="27336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40" y="173260"/>
            <a:ext cx="4613097" cy="46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Concurrent deletions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458984" y="2146803"/>
            <a:ext cx="4541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Case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II: Delete(B)’s flag and mark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succeed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endParaRPr lang="en-US" sz="16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Delete(C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)’s flag </a:t>
            </a: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fails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 </a:t>
            </a:r>
            <a:endParaRPr lang="en-US" sz="16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 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(B) will complete </a:t>
            </a:r>
            <a:endParaRPr lang="en-US" sz="1600" dirty="0" smtClean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Delete(C</a:t>
            </a:r>
            <a:r>
              <a:rPr lang="en-US" sz="16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) will retry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6517" y="180824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Concurrent Delete(B) and Delete(C)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307850"/>
            <a:ext cx="2790825" cy="332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52" y="1412395"/>
            <a:ext cx="27527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3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Performance 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39" y="1307850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9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Last In First Out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Linear data structure </a:t>
            </a:r>
          </a:p>
          <a:p>
            <a:endParaRPr lang="en-IN" dirty="0"/>
          </a:p>
        </p:txBody>
      </p:sp>
      <p:pic>
        <p:nvPicPr>
          <p:cNvPr id="4" name="Picture 2" descr="Image result for stack data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265" y="1542606"/>
            <a:ext cx="2053369" cy="288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27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Operations of Stack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push()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pop()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dirty="0" smtClean="0">
                <a:solidFill>
                  <a:schemeClr val="bg1"/>
                </a:solidFill>
              </a:rPr>
              <a:t>Additional </a:t>
            </a:r>
            <a:r>
              <a:rPr lang="en-IN" dirty="0">
                <a:solidFill>
                  <a:schemeClr val="bg1"/>
                </a:solidFill>
              </a:rPr>
              <a:t>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peek()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/>
                </a:solidFill>
              </a:rPr>
              <a:t>isFull</a:t>
            </a:r>
            <a:r>
              <a:rPr lang="en-IN" dirty="0">
                <a:solidFill>
                  <a:schemeClr val="bg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/>
                </a:solidFill>
              </a:rPr>
              <a:t>isEmpty</a:t>
            </a:r>
            <a:r>
              <a:rPr lang="en-IN" dirty="0">
                <a:solidFill>
                  <a:schemeClr val="bg1"/>
                </a:solidFill>
              </a:rPr>
              <a:t>()</a:t>
            </a:r>
          </a:p>
          <a:p>
            <a:endParaRPr lang="en-IN" dirty="0"/>
          </a:p>
        </p:txBody>
      </p:sp>
      <p:pic>
        <p:nvPicPr>
          <p:cNvPr id="4" name="Picture 2" descr="Stack Repres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482" y="1567550"/>
            <a:ext cx="3787918" cy="26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0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Push()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begin procedure push: stack, data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>
              <a:solidFill>
                <a:schemeClr val="bg1"/>
              </a:solidFill>
              <a:latin typeface="Menlo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if stack is full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     return null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</a:t>
            </a:r>
            <a:r>
              <a:rPr lang="en-US" sz="1400" dirty="0" err="1">
                <a:solidFill>
                  <a:schemeClr val="bg1"/>
                </a:solidFill>
                <a:latin typeface="Menlo"/>
              </a:rPr>
              <a:t>endif</a:t>
            </a:r>
            <a:r>
              <a:rPr lang="en-US" sz="1400" dirty="0">
                <a:solidFill>
                  <a:schemeClr val="bg1"/>
                </a:solidFill>
                <a:latin typeface="Menlo"/>
              </a:rPr>
              <a:t>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>
              <a:solidFill>
                <a:schemeClr val="bg1"/>
              </a:solidFill>
              <a:latin typeface="Menlo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top ← top + 1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stack[top] ← data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>
              <a:solidFill>
                <a:schemeClr val="bg1"/>
              </a:solidFill>
              <a:latin typeface="Menlo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end procedure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47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Pop()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begin procedure pop: stack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>
              <a:solidFill>
                <a:schemeClr val="bg1"/>
              </a:solidFill>
              <a:latin typeface="Menlo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 if stack is empty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      return null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 </a:t>
            </a:r>
            <a:r>
              <a:rPr lang="en-US" sz="1400" dirty="0" err="1">
                <a:solidFill>
                  <a:schemeClr val="bg1"/>
                </a:solidFill>
                <a:latin typeface="Menlo"/>
              </a:rPr>
              <a:t>endif</a:t>
            </a:r>
            <a:r>
              <a:rPr lang="en-US" sz="1400" dirty="0">
                <a:solidFill>
                  <a:schemeClr val="bg1"/>
                </a:solidFill>
                <a:latin typeface="Menlo"/>
              </a:rPr>
              <a:t>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>
              <a:solidFill>
                <a:schemeClr val="bg1"/>
              </a:solidFill>
              <a:latin typeface="Menlo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 data ← stack[top]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>
              <a:solidFill>
                <a:schemeClr val="bg1"/>
              </a:solidFill>
              <a:latin typeface="Menlo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 top ← top – 1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>
              <a:solidFill>
                <a:schemeClr val="bg1"/>
              </a:solidFill>
              <a:latin typeface="Menlo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          return data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>
              <a:solidFill>
                <a:schemeClr val="bg1"/>
              </a:solidFill>
              <a:latin typeface="Menlo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dirty="0">
                <a:solidFill>
                  <a:schemeClr val="bg1"/>
                </a:solidFill>
                <a:latin typeface="Menlo"/>
              </a:rPr>
              <a:t> end procedure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26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Lock Based Stack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 </a:t>
            </a:r>
            <a:r>
              <a:rPr lang="en-IN" dirty="0" smtClean="0"/>
              <a:t>Acquires lock on entry to push or pop function. </a:t>
            </a:r>
          </a:p>
          <a:p>
            <a:r>
              <a:rPr lang="en-IN" dirty="0" smtClean="0"/>
              <a:t> Releases the lock on exit from the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6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Lock Based Stack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87" y="996593"/>
            <a:ext cx="5895975" cy="39760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64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 free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No locks involved.</a:t>
            </a:r>
          </a:p>
          <a:p>
            <a:r>
              <a:rPr lang="en-IN" dirty="0" smtClean="0"/>
              <a:t>Uses Compare and Swap to perform Push and Pop operations.</a:t>
            </a:r>
          </a:p>
          <a:p>
            <a:r>
              <a:rPr lang="en-IN" dirty="0" smtClean="0"/>
              <a:t>Uses Back Off mechanism to overcome contention.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398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Lock free Stack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     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64" y="1313412"/>
            <a:ext cx="50863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5" y="503706"/>
            <a:ext cx="78581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01" y="1307850"/>
            <a:ext cx="6113312" cy="263742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57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Backoff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21" t="1581" r="2221" b="1978"/>
          <a:stretch/>
        </p:blipFill>
        <p:spPr>
          <a:xfrm>
            <a:off x="2506894" y="1150705"/>
            <a:ext cx="4068567" cy="37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Lock-Free Stack: Push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87" y="1307850"/>
            <a:ext cx="41243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63" y="368585"/>
            <a:ext cx="2864678" cy="1069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61" y="2173449"/>
            <a:ext cx="3106883" cy="1099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061" y="3987222"/>
            <a:ext cx="2987651" cy="1074695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6678202" y="1479478"/>
            <a:ext cx="400692" cy="49316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own Arrow 9"/>
          <p:cNvSpPr/>
          <p:nvPr/>
        </p:nvSpPr>
        <p:spPr>
          <a:xfrm>
            <a:off x="6719298" y="3494062"/>
            <a:ext cx="400692" cy="49316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20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Lock-Free Stack: Pop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583"/>
          <a:stretch/>
        </p:blipFill>
        <p:spPr>
          <a:xfrm>
            <a:off x="2588100" y="1115501"/>
            <a:ext cx="4457700" cy="381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1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27" y="914529"/>
            <a:ext cx="4295775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627" y="3013005"/>
            <a:ext cx="4295775" cy="104775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7284378" y="2126751"/>
            <a:ext cx="431514" cy="56507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5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Lock-free Stack: ABA problem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IN" dirty="0"/>
              <a:t>Thread 1 looks at some shared variable, finds that it is ‘A’ </a:t>
            </a:r>
          </a:p>
          <a:p>
            <a:pPr marL="285750" indent="-285750"/>
            <a:r>
              <a:rPr lang="en-IN" dirty="0" smtClean="0"/>
              <a:t>Thread </a:t>
            </a:r>
            <a:r>
              <a:rPr lang="en-IN" dirty="0"/>
              <a:t>1 calculates some interesting thing based on the fact that the variable is ‘A’ </a:t>
            </a:r>
          </a:p>
          <a:p>
            <a:pPr marL="285750" indent="-285750"/>
            <a:r>
              <a:rPr lang="en-IN" dirty="0" smtClean="0"/>
              <a:t>Thread </a:t>
            </a:r>
            <a:r>
              <a:rPr lang="en-IN" dirty="0"/>
              <a:t>2 executes, changes variable to B </a:t>
            </a:r>
          </a:p>
          <a:p>
            <a:pPr marL="285750" indent="-285750"/>
            <a:r>
              <a:rPr lang="en-IN" dirty="0"/>
              <a:t>I</a:t>
            </a:r>
            <a:r>
              <a:rPr lang="en-IN" dirty="0" smtClean="0"/>
              <a:t>f </a:t>
            </a:r>
            <a:r>
              <a:rPr lang="en-IN" dirty="0"/>
              <a:t>Thread 1 wakes up now and tries to compare-and-set, all is well – compare and set fails and Thread 1 </a:t>
            </a:r>
            <a:r>
              <a:rPr lang="en-IN" dirty="0" smtClean="0"/>
              <a:t>retries</a:t>
            </a:r>
            <a:r>
              <a:rPr lang="en-IN" dirty="0"/>
              <a:t>.</a:t>
            </a:r>
            <a:endParaRPr lang="en-IN" dirty="0" smtClean="0"/>
          </a:p>
          <a:p>
            <a:pPr marL="285750" indent="-285750"/>
            <a:r>
              <a:rPr lang="en-IN" dirty="0" smtClean="0"/>
              <a:t> </a:t>
            </a:r>
            <a:r>
              <a:rPr lang="en-IN" dirty="0"/>
              <a:t>Instead, Thread 2 changes variable back to A!</a:t>
            </a:r>
          </a:p>
        </p:txBody>
      </p:sp>
    </p:spTree>
    <p:extLst>
      <p:ext uri="{BB962C8B-B14F-4D97-AF65-F5344CB8AC3E}">
        <p14:creationId xmlns:p14="http://schemas.microsoft.com/office/powerpoint/2010/main" val="42046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56189" y="729465"/>
            <a:ext cx="2455523" cy="10685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Thread 1: </a:t>
            </a:r>
            <a:endParaRPr lang="en-IN" dirty="0" smtClean="0"/>
          </a:p>
          <a:p>
            <a:r>
              <a:rPr lang="en-IN" dirty="0" smtClean="0"/>
              <a:t> pop()</a:t>
            </a:r>
          </a:p>
          <a:p>
            <a:r>
              <a:rPr lang="en-IN" dirty="0" smtClean="0"/>
              <a:t> </a:t>
            </a:r>
            <a:r>
              <a:rPr lang="en-IN" dirty="0"/>
              <a:t>read A from </a:t>
            </a:r>
            <a:r>
              <a:rPr lang="en-IN" dirty="0" smtClean="0"/>
              <a:t>head</a:t>
            </a:r>
          </a:p>
          <a:p>
            <a:r>
              <a:rPr lang="en-IN" dirty="0" smtClean="0"/>
              <a:t> </a:t>
            </a:r>
            <a:r>
              <a:rPr lang="en-IN" dirty="0"/>
              <a:t>store </a:t>
            </a:r>
            <a:r>
              <a:rPr lang="en-IN" dirty="0" err="1"/>
              <a:t>A.next</a:t>
            </a:r>
            <a:r>
              <a:rPr lang="en-IN" dirty="0"/>
              <a:t> `somewhere’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208998" y="1797978"/>
            <a:ext cx="2476072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Thread 2:</a:t>
            </a:r>
          </a:p>
          <a:p>
            <a:r>
              <a:rPr lang="en-IN" dirty="0" smtClean="0"/>
              <a:t>pop()</a:t>
            </a:r>
          </a:p>
          <a:p>
            <a:r>
              <a:rPr lang="en-IN" dirty="0" smtClean="0"/>
              <a:t>pops </a:t>
            </a:r>
            <a:r>
              <a:rPr lang="en-IN" dirty="0"/>
              <a:t>A, discards it </a:t>
            </a:r>
            <a:endParaRPr lang="en-IN" dirty="0" smtClean="0"/>
          </a:p>
          <a:p>
            <a:r>
              <a:rPr lang="en-IN" dirty="0" smtClean="0"/>
              <a:t>First </a:t>
            </a:r>
            <a:r>
              <a:rPr lang="en-IN" dirty="0"/>
              <a:t>element becomes B memory manager recycles ‘A’ into new variable </a:t>
            </a:r>
            <a:endParaRPr lang="en-IN" dirty="0" smtClean="0"/>
          </a:p>
          <a:p>
            <a:r>
              <a:rPr lang="en-IN" dirty="0" smtClean="0"/>
              <a:t>Pop</a:t>
            </a:r>
            <a:r>
              <a:rPr lang="en-IN" dirty="0"/>
              <a:t>(): pops B </a:t>
            </a:r>
            <a:endParaRPr lang="en-IN" dirty="0" smtClean="0"/>
          </a:p>
          <a:p>
            <a:r>
              <a:rPr lang="en-IN" dirty="0" smtClean="0"/>
              <a:t>Push(head</a:t>
            </a:r>
            <a:r>
              <a:rPr lang="en-IN" dirty="0"/>
              <a:t>, A)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51397" y="3626778"/>
            <a:ext cx="2260315" cy="739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Thread 1:</a:t>
            </a:r>
          </a:p>
          <a:p>
            <a:r>
              <a:rPr lang="en-IN" dirty="0" err="1" smtClean="0"/>
              <a:t>cas</a:t>
            </a:r>
            <a:r>
              <a:rPr lang="en-IN" dirty="0" smtClean="0"/>
              <a:t> </a:t>
            </a:r>
            <a:r>
              <a:rPr lang="en-IN" dirty="0"/>
              <a:t>with A </a:t>
            </a:r>
            <a:r>
              <a:rPr lang="en-IN" dirty="0" err="1"/>
              <a:t>suceeds</a:t>
            </a:r>
            <a:endParaRPr lang="en-IN" dirty="0"/>
          </a:p>
        </p:txBody>
      </p:sp>
      <p:sp>
        <p:nvSpPr>
          <p:cNvPr id="9" name="Down Arrow 8"/>
          <p:cNvSpPr/>
          <p:nvPr/>
        </p:nvSpPr>
        <p:spPr>
          <a:xfrm rot="18099061">
            <a:off x="4083977" y="1464743"/>
            <a:ext cx="852755" cy="68146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own Arrow 9"/>
          <p:cNvSpPr/>
          <p:nvPr/>
        </p:nvSpPr>
        <p:spPr>
          <a:xfrm rot="3891022">
            <a:off x="4176403" y="3384297"/>
            <a:ext cx="852755" cy="68146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13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 to ABA problem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Keep </a:t>
            </a:r>
            <a:r>
              <a:rPr lang="en-IN" dirty="0"/>
              <a:t>a ‘update count’ (needs ‘</a:t>
            </a:r>
            <a:r>
              <a:rPr lang="en-IN" dirty="0" err="1"/>
              <a:t>doubleword</a:t>
            </a:r>
            <a:r>
              <a:rPr lang="en-IN" dirty="0"/>
              <a:t> CAS</a:t>
            </a:r>
            <a:r>
              <a:rPr lang="en-IN"/>
              <a:t>’) </a:t>
            </a:r>
            <a:endParaRPr lang="en-IN" smtClean="0"/>
          </a:p>
          <a:p>
            <a:r>
              <a:rPr lang="en-IN" smtClean="0"/>
              <a:t> </a:t>
            </a:r>
            <a:r>
              <a:rPr lang="en-IN" dirty="0"/>
              <a:t>Don’t recycle the memory ‘too soon’ </a:t>
            </a:r>
          </a:p>
        </p:txBody>
      </p:sp>
    </p:spTree>
    <p:extLst>
      <p:ext uri="{BB962C8B-B14F-4D97-AF65-F5344CB8AC3E}">
        <p14:creationId xmlns:p14="http://schemas.microsoft.com/office/powerpoint/2010/main" val="30988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HashMap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It consists of Key-Value pairs.</a:t>
            </a:r>
          </a:p>
          <a:p>
            <a:r>
              <a:rPr lang="en-IN" dirty="0" smtClean="0"/>
              <a:t>Key is used to look up Values.</a:t>
            </a:r>
          </a:p>
          <a:p>
            <a:r>
              <a:rPr lang="en-IN" dirty="0" smtClean="0"/>
              <a:t>Hash Function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51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97500" y="768927"/>
            <a:ext cx="7038900" cy="3709823"/>
          </a:xfrm>
        </p:spPr>
        <p:txBody>
          <a:bodyPr/>
          <a:lstStyle/>
          <a:p>
            <a:r>
              <a:rPr lang="en-US" sz="1800" dirty="0" smtClean="0"/>
              <a:t>  Philosopher is either “THINKING” or “EATING” state. </a:t>
            </a:r>
          </a:p>
          <a:p>
            <a:pPr>
              <a:buNone/>
            </a:pPr>
            <a:endParaRPr lang="en-US" sz="1800" dirty="0"/>
          </a:p>
          <a:p>
            <a:r>
              <a:rPr lang="en-US" sz="1800" dirty="0" smtClean="0"/>
              <a:t>  They have to share a crucial resource, which is the utensil</a:t>
            </a:r>
          </a:p>
          <a:p>
            <a:endParaRPr lang="en-US" sz="1800" dirty="0"/>
          </a:p>
          <a:p>
            <a:r>
              <a:rPr lang="en-US" sz="1800" dirty="0" smtClean="0"/>
              <a:t>  Consider the condition, all philosophers decide to pick up their right fork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33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ash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45" y="327479"/>
            <a:ext cx="6088901" cy="45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9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Operations on a Hash Map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Insert</a:t>
            </a:r>
          </a:p>
          <a:p>
            <a:r>
              <a:rPr lang="en-IN" dirty="0" smtClean="0"/>
              <a:t>Search </a:t>
            </a:r>
          </a:p>
          <a:p>
            <a:r>
              <a:rPr lang="en-IN" dirty="0" smtClean="0"/>
              <a:t>Delete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77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Hashing and hash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In order to insert a new record, the </a:t>
            </a:r>
            <a:r>
              <a:rPr lang="en-GB" b="1" dirty="0">
                <a:solidFill>
                  <a:srgbClr val="FF8000"/>
                </a:solidFill>
              </a:rPr>
              <a:t>key</a:t>
            </a:r>
            <a:r>
              <a:rPr lang="en-GB" dirty="0"/>
              <a:t> must somehow be </a:t>
            </a:r>
            <a:r>
              <a:rPr lang="en-GB" b="1" dirty="0">
                <a:solidFill>
                  <a:srgbClr val="FF8000"/>
                </a:solidFill>
              </a:rPr>
              <a:t>converted  </a:t>
            </a:r>
            <a:r>
              <a:rPr lang="en-GB" b="1" dirty="0" smtClean="0">
                <a:solidFill>
                  <a:srgbClr val="FF8000"/>
                </a:solidFill>
              </a:rPr>
              <a:t>to </a:t>
            </a:r>
            <a:r>
              <a:rPr lang="en-GB" dirty="0"/>
              <a:t>an array </a:t>
            </a:r>
            <a:r>
              <a:rPr lang="en-GB" b="1" dirty="0">
                <a:solidFill>
                  <a:srgbClr val="FF8000"/>
                </a:solidFill>
              </a:rPr>
              <a:t>index</a:t>
            </a:r>
            <a:r>
              <a:rPr lang="en-GB" dirty="0"/>
              <a:t>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The index is called the </a:t>
            </a:r>
            <a:r>
              <a:rPr lang="en-GB" b="1" dirty="0">
                <a:solidFill>
                  <a:srgbClr val="FF8000"/>
                </a:solidFill>
              </a:rPr>
              <a:t>hash value </a:t>
            </a:r>
            <a:r>
              <a:rPr lang="en-GB" dirty="0"/>
              <a:t>of the key</a:t>
            </a:r>
            <a:r>
              <a:rPr lang="en-GB" dirty="0" smtClean="0"/>
              <a:t>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The hash value is used for the location of the new record.</a:t>
            </a:r>
          </a:p>
          <a:p>
            <a:pPr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Two or more values can have the same hash value. What happens then????</a:t>
            </a:r>
          </a:p>
          <a:p>
            <a:pPr>
              <a:spcBef>
                <a:spcPts val="7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 </a:t>
            </a:r>
            <a:r>
              <a:rPr lang="en-GB" dirty="0" smtClean="0"/>
              <a:t> </a:t>
            </a:r>
            <a:r>
              <a:rPr lang="en-IN" dirty="0" smtClean="0"/>
              <a:t> </a:t>
            </a:r>
            <a:r>
              <a:rPr lang="en-GB" dirty="0" smtClean="0"/>
              <a:t>Collisions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781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sh table: chaining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52" y="1262009"/>
            <a:ext cx="6362700" cy="34956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r>
              <a:rPr lang="en-IN" dirty="0" err="1" smtClean="0"/>
              <a:t>HashMap</a:t>
            </a:r>
            <a:r>
              <a:rPr lang="en-IN" dirty="0" smtClean="0"/>
              <a:t> with Chaining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786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Chaining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282906"/>
            <a:ext cx="7038900" cy="2911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Chained-Hash-Insert( T, x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		insert x at the head of list T[ h( key[x] ) 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400" dirty="0">
              <a:solidFill>
                <a:schemeClr val="bg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Chained-Hash-Search( T, k )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		search for an element with key k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		in list T[ h(k) 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400" dirty="0">
              <a:solidFill>
                <a:schemeClr val="bg1"/>
              </a:solidFill>
              <a:latin typeface="Bookman Old Style" panose="02050604050505020204" pitchFamily="18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Chained-Hash-Delete( T, x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rPr>
              <a:t>		delete x from the list T[ h( key[x] ) ]</a:t>
            </a:r>
          </a:p>
          <a:p>
            <a:endParaRPr lang="en-IN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9565" y="645452"/>
            <a:ext cx="4572000" cy="432426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just"/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class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 err="1">
                <a:latin typeface="Bookman Old Style" panose="02050604050505020204" pitchFamily="18" charset="0"/>
              </a:rPr>
              <a:t>LinkedHashEntry</a:t>
            </a:r>
            <a:r>
              <a:rPr lang="en-IN" sz="1100" dirty="0">
                <a:latin typeface="Bookman Old Style" panose="02050604050505020204" pitchFamily="18" charset="0"/>
              </a:rPr>
              <a:t> {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private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>
                <a:solidFill>
                  <a:srgbClr val="0000C0"/>
                </a:solidFill>
                <a:latin typeface="Bookman Old Style" panose="02050604050505020204" pitchFamily="18" charset="0"/>
              </a:rPr>
              <a:t>key</a:t>
            </a:r>
            <a:r>
              <a:rPr lang="en-IN" sz="1100" dirty="0">
                <a:latin typeface="Bookman Old Style" panose="02050604050505020204" pitchFamily="18" charset="0"/>
              </a:rPr>
              <a:t>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private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>
                <a:solidFill>
                  <a:srgbClr val="0000C0"/>
                </a:solidFill>
                <a:latin typeface="Bookman Old Style" panose="02050604050505020204" pitchFamily="18" charset="0"/>
              </a:rPr>
              <a:t>value</a:t>
            </a:r>
            <a:r>
              <a:rPr lang="en-IN" sz="1100" dirty="0">
                <a:latin typeface="Bookman Old Style" panose="02050604050505020204" pitchFamily="18" charset="0"/>
              </a:rPr>
              <a:t>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private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 err="1">
                <a:latin typeface="Bookman Old Style" panose="02050604050505020204" pitchFamily="18" charset="0"/>
              </a:rPr>
              <a:t>LinkedHashEntry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>
                <a:solidFill>
                  <a:srgbClr val="0000C0"/>
                </a:solidFill>
                <a:latin typeface="Bookman Old Style" panose="02050604050505020204" pitchFamily="18" charset="0"/>
              </a:rPr>
              <a:t>next</a:t>
            </a:r>
            <a:r>
              <a:rPr lang="en-IN" sz="1100" dirty="0" smtClean="0">
                <a:latin typeface="Bookman Old Style" panose="02050604050505020204" pitchFamily="18" charset="0"/>
              </a:rPr>
              <a:t>;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 </a:t>
            </a:r>
            <a:r>
              <a:rPr lang="en-IN" sz="1100" dirty="0" err="1">
                <a:latin typeface="Bookman Old Style" panose="02050604050505020204" pitchFamily="18" charset="0"/>
              </a:rPr>
              <a:t>LinkedHashEntry</a:t>
            </a:r>
            <a:r>
              <a:rPr lang="en-IN" sz="1100" dirty="0">
                <a:latin typeface="Bookman Old Style" panose="02050604050505020204" pitchFamily="18" charset="0"/>
              </a:rPr>
              <a:t>(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100" dirty="0">
                <a:latin typeface="Bookman Old Style" panose="02050604050505020204" pitchFamily="18" charset="0"/>
              </a:rPr>
              <a:t> key,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100" dirty="0">
                <a:latin typeface="Bookman Old Style" panose="02050604050505020204" pitchFamily="18" charset="0"/>
              </a:rPr>
              <a:t> value) {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     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this</a:t>
            </a:r>
            <a:r>
              <a:rPr lang="en-IN" sz="1100" dirty="0" err="1">
                <a:latin typeface="Bookman Old Style" panose="02050604050505020204" pitchFamily="18" charset="0"/>
              </a:rPr>
              <a:t>.</a:t>
            </a:r>
            <a:r>
              <a:rPr lang="en-IN" sz="1100" dirty="0" err="1">
                <a:solidFill>
                  <a:srgbClr val="0000C0"/>
                </a:solidFill>
                <a:latin typeface="Bookman Old Style" panose="02050604050505020204" pitchFamily="18" charset="0"/>
              </a:rPr>
              <a:t>key</a:t>
            </a:r>
            <a:r>
              <a:rPr lang="en-IN" sz="1100" dirty="0">
                <a:latin typeface="Bookman Old Style" panose="02050604050505020204" pitchFamily="18" charset="0"/>
              </a:rPr>
              <a:t> = key;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     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this</a:t>
            </a:r>
            <a:r>
              <a:rPr lang="en-IN" sz="1100" dirty="0" err="1">
                <a:latin typeface="Bookman Old Style" panose="02050604050505020204" pitchFamily="18" charset="0"/>
              </a:rPr>
              <a:t>.</a:t>
            </a:r>
            <a:r>
              <a:rPr lang="en-IN" sz="1100" dirty="0" err="1">
                <a:solidFill>
                  <a:srgbClr val="0000C0"/>
                </a:solidFill>
                <a:latin typeface="Bookman Old Style" panose="02050604050505020204" pitchFamily="18" charset="0"/>
              </a:rPr>
              <a:t>value</a:t>
            </a:r>
            <a:r>
              <a:rPr lang="en-IN" sz="1100" dirty="0">
                <a:latin typeface="Bookman Old Style" panose="02050604050505020204" pitchFamily="18" charset="0"/>
              </a:rPr>
              <a:t> = value;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     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this</a:t>
            </a:r>
            <a:r>
              <a:rPr lang="en-IN" sz="1100" dirty="0" err="1">
                <a:latin typeface="Bookman Old Style" panose="02050604050505020204" pitchFamily="18" charset="0"/>
              </a:rPr>
              <a:t>.</a:t>
            </a:r>
            <a:r>
              <a:rPr lang="en-IN" sz="1100" dirty="0" err="1">
                <a:solidFill>
                  <a:srgbClr val="0000C0"/>
                </a:solidFill>
                <a:latin typeface="Bookman Old Style" panose="02050604050505020204" pitchFamily="18" charset="0"/>
              </a:rPr>
              <a:t>next</a:t>
            </a:r>
            <a:r>
              <a:rPr lang="en-IN" sz="1100" dirty="0">
                <a:latin typeface="Bookman Old Style" panose="02050604050505020204" pitchFamily="18" charset="0"/>
              </a:rPr>
              <a:t> =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sz="1100" dirty="0">
                <a:latin typeface="Bookman Old Style" panose="02050604050505020204" pitchFamily="18" charset="0"/>
              </a:rPr>
              <a:t>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 </a:t>
            </a:r>
            <a:r>
              <a:rPr lang="en-IN" sz="1100" dirty="0" smtClean="0">
                <a:latin typeface="Bookman Old Style" panose="02050604050505020204" pitchFamily="18" charset="0"/>
              </a:rPr>
              <a:t>}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 err="1">
                <a:latin typeface="Bookman Old Style" panose="02050604050505020204" pitchFamily="18" charset="0"/>
              </a:rPr>
              <a:t>getValue</a:t>
            </a:r>
            <a:r>
              <a:rPr lang="en-IN" sz="1100" dirty="0">
                <a:latin typeface="Bookman Old Style" panose="02050604050505020204" pitchFamily="18" charset="0"/>
              </a:rPr>
              <a:t>() {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return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>
                <a:solidFill>
                  <a:srgbClr val="0000C0"/>
                </a:solidFill>
                <a:latin typeface="Bookman Old Style" panose="02050604050505020204" pitchFamily="18" charset="0"/>
              </a:rPr>
              <a:t>value</a:t>
            </a:r>
            <a:r>
              <a:rPr lang="en-IN" sz="1100" dirty="0">
                <a:latin typeface="Bookman Old Style" panose="02050604050505020204" pitchFamily="18" charset="0"/>
              </a:rPr>
              <a:t>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 </a:t>
            </a:r>
            <a:r>
              <a:rPr lang="en-IN" sz="1100" dirty="0" smtClean="0">
                <a:latin typeface="Bookman Old Style" panose="02050604050505020204" pitchFamily="18" charset="0"/>
              </a:rPr>
              <a:t>}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void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 err="1">
                <a:latin typeface="Bookman Old Style" panose="02050604050505020204" pitchFamily="18" charset="0"/>
              </a:rPr>
              <a:t>setValue</a:t>
            </a:r>
            <a:r>
              <a:rPr lang="en-IN" sz="1100" dirty="0">
                <a:latin typeface="Bookman Old Style" panose="02050604050505020204" pitchFamily="18" charset="0"/>
              </a:rPr>
              <a:t>(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100" dirty="0">
                <a:latin typeface="Bookman Old Style" panose="02050604050505020204" pitchFamily="18" charset="0"/>
              </a:rPr>
              <a:t> value) {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     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this</a:t>
            </a:r>
            <a:r>
              <a:rPr lang="en-IN" sz="1100" dirty="0" err="1">
                <a:latin typeface="Bookman Old Style" panose="02050604050505020204" pitchFamily="18" charset="0"/>
              </a:rPr>
              <a:t>.</a:t>
            </a:r>
            <a:r>
              <a:rPr lang="en-IN" sz="1100" dirty="0" err="1">
                <a:solidFill>
                  <a:srgbClr val="0000C0"/>
                </a:solidFill>
                <a:latin typeface="Bookman Old Style" panose="02050604050505020204" pitchFamily="18" charset="0"/>
              </a:rPr>
              <a:t>value</a:t>
            </a:r>
            <a:r>
              <a:rPr lang="en-IN" sz="1100" dirty="0">
                <a:latin typeface="Bookman Old Style" panose="02050604050505020204" pitchFamily="18" charset="0"/>
              </a:rPr>
              <a:t> = value;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 </a:t>
            </a:r>
            <a:r>
              <a:rPr lang="en-IN" sz="1100" dirty="0" smtClean="0">
                <a:latin typeface="Bookman Old Style" panose="02050604050505020204" pitchFamily="18" charset="0"/>
              </a:rPr>
              <a:t>}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 err="1">
                <a:latin typeface="Bookman Old Style" panose="02050604050505020204" pitchFamily="18" charset="0"/>
              </a:rPr>
              <a:t>getKey</a:t>
            </a:r>
            <a:r>
              <a:rPr lang="en-IN" sz="1100" dirty="0">
                <a:latin typeface="Bookman Old Style" panose="02050604050505020204" pitchFamily="18" charset="0"/>
              </a:rPr>
              <a:t>() {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return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>
                <a:solidFill>
                  <a:srgbClr val="0000C0"/>
                </a:solidFill>
                <a:latin typeface="Bookman Old Style" panose="02050604050505020204" pitchFamily="18" charset="0"/>
              </a:rPr>
              <a:t>key</a:t>
            </a:r>
            <a:r>
              <a:rPr lang="en-IN" sz="1100" dirty="0">
                <a:latin typeface="Bookman Old Style" panose="02050604050505020204" pitchFamily="18" charset="0"/>
              </a:rPr>
              <a:t>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 </a:t>
            </a:r>
            <a:r>
              <a:rPr lang="en-IN" sz="1100" dirty="0" smtClean="0">
                <a:latin typeface="Bookman Old Style" panose="02050604050505020204" pitchFamily="18" charset="0"/>
              </a:rPr>
              <a:t>}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 err="1">
                <a:latin typeface="Bookman Old Style" panose="02050604050505020204" pitchFamily="18" charset="0"/>
              </a:rPr>
              <a:t>LinkedHashEntry</a:t>
            </a:r>
            <a:r>
              <a:rPr lang="en-IN" sz="1100" dirty="0">
                <a:latin typeface="Bookman Old Style" panose="02050604050505020204" pitchFamily="18" charset="0"/>
              </a:rPr>
              <a:t> </a:t>
            </a:r>
            <a:r>
              <a:rPr lang="en-IN" sz="1100" dirty="0" err="1">
                <a:latin typeface="Bookman Old Style" panose="02050604050505020204" pitchFamily="18" charset="0"/>
              </a:rPr>
              <a:t>getNext</a:t>
            </a:r>
            <a:r>
              <a:rPr lang="en-IN" sz="1100" dirty="0">
                <a:latin typeface="Bookman Old Style" panose="02050604050505020204" pitchFamily="18" charset="0"/>
              </a:rPr>
              <a:t>() {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return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>
                <a:solidFill>
                  <a:srgbClr val="0000C0"/>
                </a:solidFill>
                <a:latin typeface="Bookman Old Style" panose="02050604050505020204" pitchFamily="18" charset="0"/>
              </a:rPr>
              <a:t>next</a:t>
            </a:r>
            <a:r>
              <a:rPr lang="en-IN" sz="1100" dirty="0">
                <a:latin typeface="Bookman Old Style" panose="02050604050505020204" pitchFamily="18" charset="0"/>
              </a:rPr>
              <a:t>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 </a:t>
            </a:r>
            <a:r>
              <a:rPr lang="en-IN" sz="1100" dirty="0" smtClean="0">
                <a:latin typeface="Bookman Old Style" panose="02050604050505020204" pitchFamily="18" charset="0"/>
              </a:rPr>
              <a:t>}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void</a:t>
            </a:r>
            <a:r>
              <a:rPr lang="en-IN" sz="1100" dirty="0">
                <a:latin typeface="Bookman Old Style" panose="02050604050505020204" pitchFamily="18" charset="0"/>
              </a:rPr>
              <a:t> </a:t>
            </a:r>
            <a:r>
              <a:rPr lang="en-IN" sz="1100" dirty="0" err="1">
                <a:latin typeface="Bookman Old Style" panose="02050604050505020204" pitchFamily="18" charset="0"/>
              </a:rPr>
              <a:t>setNext</a:t>
            </a:r>
            <a:r>
              <a:rPr lang="en-IN" sz="1100" dirty="0">
                <a:latin typeface="Bookman Old Style" panose="02050604050505020204" pitchFamily="18" charset="0"/>
              </a:rPr>
              <a:t>(</a:t>
            </a:r>
            <a:r>
              <a:rPr lang="en-IN" sz="1100" dirty="0" err="1">
                <a:latin typeface="Bookman Old Style" panose="02050604050505020204" pitchFamily="18" charset="0"/>
              </a:rPr>
              <a:t>LinkedHashEntry</a:t>
            </a:r>
            <a:r>
              <a:rPr lang="en-IN" sz="1100" dirty="0">
                <a:latin typeface="Bookman Old Style" panose="02050604050505020204" pitchFamily="18" charset="0"/>
              </a:rPr>
              <a:t> next) {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       </a:t>
            </a:r>
            <a:r>
              <a:rPr lang="en-IN" sz="11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this</a:t>
            </a:r>
            <a:r>
              <a:rPr lang="en-IN" sz="1100" dirty="0" err="1">
                <a:latin typeface="Bookman Old Style" panose="02050604050505020204" pitchFamily="18" charset="0"/>
              </a:rPr>
              <a:t>.</a:t>
            </a:r>
            <a:r>
              <a:rPr lang="en-IN" sz="1100" dirty="0" err="1">
                <a:solidFill>
                  <a:srgbClr val="0000C0"/>
                </a:solidFill>
                <a:latin typeface="Bookman Old Style" panose="02050604050505020204" pitchFamily="18" charset="0"/>
              </a:rPr>
              <a:t>next</a:t>
            </a:r>
            <a:r>
              <a:rPr lang="en-IN" sz="1100" dirty="0">
                <a:latin typeface="Bookman Old Style" panose="02050604050505020204" pitchFamily="18" charset="0"/>
              </a:rPr>
              <a:t> = next;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      }</a:t>
            </a:r>
          </a:p>
          <a:p>
            <a:pPr algn="just"/>
            <a:r>
              <a:rPr lang="en-IN" sz="1100" dirty="0">
                <a:latin typeface="Bookman Old Style" panose="02050604050505020204" pitchFamily="18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48871" y="106073"/>
            <a:ext cx="7038900" cy="914100"/>
          </a:xfrm>
        </p:spPr>
        <p:txBody>
          <a:bodyPr/>
          <a:lstStyle/>
          <a:p>
            <a:r>
              <a:rPr lang="en-IN" dirty="0" err="1" smtClean="0"/>
              <a:t>Hashmap</a:t>
            </a:r>
            <a:r>
              <a:rPr lang="en-IN" dirty="0" smtClean="0"/>
              <a:t> Implementation in Java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70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5451" y="839066"/>
            <a:ext cx="4572000" cy="4154984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just"/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class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dirty="0" err="1">
                <a:latin typeface="Bookman Old Style" panose="02050604050505020204" pitchFamily="18" charset="0"/>
              </a:rPr>
              <a:t>HashMap</a:t>
            </a:r>
            <a:r>
              <a:rPr lang="en-IN" sz="1200" dirty="0">
                <a:latin typeface="Bookman Old Style" panose="02050604050505020204" pitchFamily="18" charset="0"/>
              </a:rPr>
              <a:t> {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private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final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static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i="1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TABLE_SIZE</a:t>
            </a:r>
            <a:r>
              <a:rPr lang="en-IN" sz="1200" dirty="0">
                <a:latin typeface="Bookman Old Style" panose="02050604050505020204" pitchFamily="18" charset="0"/>
              </a:rPr>
              <a:t> = 128</a:t>
            </a:r>
            <a:r>
              <a:rPr lang="en-IN" sz="1200" dirty="0" smtClean="0">
                <a:latin typeface="Bookman Old Style" panose="02050604050505020204" pitchFamily="18" charset="0"/>
              </a:rPr>
              <a:t>;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 </a:t>
            </a:r>
            <a:r>
              <a:rPr lang="en-IN" sz="1200" dirty="0" err="1">
                <a:latin typeface="Bookman Old Style" panose="02050604050505020204" pitchFamily="18" charset="0"/>
              </a:rPr>
              <a:t>LinkedHashEntry</a:t>
            </a:r>
            <a:r>
              <a:rPr lang="en-IN" sz="1200" dirty="0">
                <a:latin typeface="Bookman Old Style" panose="02050604050505020204" pitchFamily="18" charset="0"/>
              </a:rPr>
              <a:t>[] </a:t>
            </a:r>
            <a:r>
              <a:rPr lang="en-IN" sz="1200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sz="1200" dirty="0" smtClean="0">
                <a:latin typeface="Bookman Old Style" panose="02050604050505020204" pitchFamily="18" charset="0"/>
              </a:rPr>
              <a:t>;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 </a:t>
            </a:r>
            <a:r>
              <a:rPr lang="en-IN" sz="1200" dirty="0" err="1">
                <a:latin typeface="Bookman Old Style" panose="02050604050505020204" pitchFamily="18" charset="0"/>
              </a:rPr>
              <a:t>HashMap</a:t>
            </a:r>
            <a:r>
              <a:rPr lang="en-IN" sz="1200" dirty="0">
                <a:latin typeface="Bookman Old Style" panose="02050604050505020204" pitchFamily="18" charset="0"/>
              </a:rPr>
              <a:t>() {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</a:t>
            </a:r>
            <a:r>
              <a:rPr lang="en-IN" sz="1200" dirty="0" smtClean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sz="1200" dirty="0">
                <a:latin typeface="Bookman Old Style" panose="02050604050505020204" pitchFamily="18" charset="0"/>
              </a:rPr>
              <a:t> =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new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dirty="0" err="1">
                <a:latin typeface="Bookman Old Style" panose="02050604050505020204" pitchFamily="18" charset="0"/>
              </a:rPr>
              <a:t>LinkedHashEntry</a:t>
            </a:r>
            <a:r>
              <a:rPr lang="en-IN" sz="1200" dirty="0">
                <a:latin typeface="Bookman Old Style" panose="02050604050505020204" pitchFamily="18" charset="0"/>
              </a:rPr>
              <a:t>[</a:t>
            </a:r>
            <a:r>
              <a:rPr lang="en-IN" sz="1200" i="1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TABLE_SIZE</a:t>
            </a:r>
            <a:r>
              <a:rPr lang="en-IN" sz="1200" dirty="0">
                <a:latin typeface="Bookman Old Style" panose="02050604050505020204" pitchFamily="18" charset="0"/>
              </a:rPr>
              <a:t>];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for</a:t>
            </a:r>
            <a:r>
              <a:rPr lang="en-IN" sz="1200" dirty="0">
                <a:latin typeface="Bookman Old Style" panose="02050604050505020204" pitchFamily="18" charset="0"/>
              </a:rPr>
              <a:t> (</a:t>
            </a:r>
            <a:r>
              <a:rPr lang="en-IN" sz="12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dirty="0" err="1">
                <a:latin typeface="Bookman Old Style" panose="02050604050505020204" pitchFamily="18" charset="0"/>
              </a:rPr>
              <a:t>i</a:t>
            </a:r>
            <a:r>
              <a:rPr lang="en-IN" sz="1200" dirty="0">
                <a:latin typeface="Bookman Old Style" panose="02050604050505020204" pitchFamily="18" charset="0"/>
              </a:rPr>
              <a:t> = 0; </a:t>
            </a:r>
            <a:r>
              <a:rPr lang="en-IN" sz="1200" dirty="0" err="1">
                <a:latin typeface="Bookman Old Style" panose="02050604050505020204" pitchFamily="18" charset="0"/>
              </a:rPr>
              <a:t>i</a:t>
            </a:r>
            <a:r>
              <a:rPr lang="en-IN" sz="1200" dirty="0">
                <a:latin typeface="Bookman Old Style" panose="02050604050505020204" pitchFamily="18" charset="0"/>
              </a:rPr>
              <a:t> &lt; </a:t>
            </a:r>
            <a:r>
              <a:rPr lang="en-IN" sz="1200" i="1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TABLE_SIZE</a:t>
            </a:r>
            <a:r>
              <a:rPr lang="en-IN" sz="1200" dirty="0">
                <a:latin typeface="Bookman Old Style" panose="02050604050505020204" pitchFamily="18" charset="0"/>
              </a:rPr>
              <a:t>; </a:t>
            </a:r>
            <a:r>
              <a:rPr lang="en-IN" sz="1200" dirty="0" err="1">
                <a:latin typeface="Bookman Old Style" panose="02050604050505020204" pitchFamily="18" charset="0"/>
              </a:rPr>
              <a:t>i</a:t>
            </a:r>
            <a:r>
              <a:rPr lang="en-IN" sz="1200" dirty="0">
                <a:latin typeface="Bookman Old Style" panose="02050604050505020204" pitchFamily="18" charset="0"/>
              </a:rPr>
              <a:t>++)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sz="1200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sz="1200" dirty="0">
                <a:latin typeface="Bookman Old Style" panose="02050604050505020204" pitchFamily="18" charset="0"/>
              </a:rPr>
              <a:t>[</a:t>
            </a:r>
            <a:r>
              <a:rPr lang="en-IN" sz="1200" dirty="0" err="1">
                <a:latin typeface="Bookman Old Style" panose="02050604050505020204" pitchFamily="18" charset="0"/>
              </a:rPr>
              <a:t>i</a:t>
            </a:r>
            <a:r>
              <a:rPr lang="en-IN" sz="1200" dirty="0">
                <a:latin typeface="Bookman Old Style" panose="02050604050505020204" pitchFamily="18" charset="0"/>
              </a:rPr>
              <a:t>] =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sz="1200" dirty="0">
                <a:latin typeface="Bookman Old Style" panose="02050604050505020204" pitchFamily="18" charset="0"/>
              </a:rPr>
              <a:t>;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 </a:t>
            </a:r>
            <a:r>
              <a:rPr lang="en-IN" sz="1200" dirty="0" smtClean="0">
                <a:latin typeface="Bookman Old Style" panose="02050604050505020204" pitchFamily="18" charset="0"/>
              </a:rPr>
              <a:t>}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200" dirty="0">
                <a:latin typeface="Bookman Old Style" panose="02050604050505020204" pitchFamily="18" charset="0"/>
              </a:rPr>
              <a:t> get(</a:t>
            </a:r>
            <a:r>
              <a:rPr lang="en-IN" sz="12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200" dirty="0">
                <a:latin typeface="Bookman Old Style" panose="02050604050505020204" pitchFamily="18" charset="0"/>
              </a:rPr>
              <a:t> key) {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</a:t>
            </a:r>
            <a:r>
              <a:rPr lang="en-IN" sz="1200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sz="1200" dirty="0">
                <a:latin typeface="Bookman Old Style" panose="02050604050505020204" pitchFamily="18" charset="0"/>
              </a:rPr>
              <a:t> hash = (key % </a:t>
            </a:r>
            <a:r>
              <a:rPr lang="en-IN" sz="1200" i="1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TABLE_SIZE</a:t>
            </a:r>
            <a:r>
              <a:rPr lang="en-IN" sz="1200" dirty="0">
                <a:latin typeface="Bookman Old Style" panose="02050604050505020204" pitchFamily="18" charset="0"/>
              </a:rPr>
              <a:t>);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if</a:t>
            </a:r>
            <a:r>
              <a:rPr lang="en-IN" sz="1200" dirty="0">
                <a:latin typeface="Bookman Old Style" panose="02050604050505020204" pitchFamily="18" charset="0"/>
              </a:rPr>
              <a:t> (</a:t>
            </a:r>
            <a:r>
              <a:rPr lang="en-IN" sz="1200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sz="1200" dirty="0">
                <a:latin typeface="Bookman Old Style" panose="02050604050505020204" pitchFamily="18" charset="0"/>
              </a:rPr>
              <a:t>[hash] ==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sz="1200" dirty="0">
                <a:latin typeface="Bookman Old Style" panose="02050604050505020204" pitchFamily="18" charset="0"/>
              </a:rPr>
              <a:t>)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return</a:t>
            </a:r>
            <a:r>
              <a:rPr lang="en-IN" sz="1200" dirty="0">
                <a:latin typeface="Bookman Old Style" panose="02050604050505020204" pitchFamily="18" charset="0"/>
              </a:rPr>
              <a:t> -1;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else</a:t>
            </a:r>
            <a:r>
              <a:rPr lang="en-IN" sz="1200" dirty="0">
                <a:latin typeface="Bookman Old Style" panose="02050604050505020204" pitchFamily="18" charset="0"/>
              </a:rPr>
              <a:t> {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      </a:t>
            </a:r>
            <a:r>
              <a:rPr lang="en-IN" sz="1200" dirty="0" err="1">
                <a:latin typeface="Bookman Old Style" panose="02050604050505020204" pitchFamily="18" charset="0"/>
              </a:rPr>
              <a:t>LinkedHashEntry</a:t>
            </a:r>
            <a:r>
              <a:rPr lang="en-IN" sz="1200" dirty="0">
                <a:latin typeface="Bookman Old Style" panose="02050604050505020204" pitchFamily="18" charset="0"/>
              </a:rPr>
              <a:t> entry = </a:t>
            </a:r>
            <a:r>
              <a:rPr lang="en-IN" sz="1200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sz="1200" dirty="0">
                <a:latin typeface="Bookman Old Style" panose="02050604050505020204" pitchFamily="18" charset="0"/>
              </a:rPr>
              <a:t>[hash];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while</a:t>
            </a:r>
            <a:r>
              <a:rPr lang="en-IN" sz="1200" dirty="0">
                <a:latin typeface="Bookman Old Style" panose="02050604050505020204" pitchFamily="18" charset="0"/>
              </a:rPr>
              <a:t> (entry !=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sz="1200" dirty="0">
                <a:latin typeface="Bookman Old Style" panose="02050604050505020204" pitchFamily="18" charset="0"/>
              </a:rPr>
              <a:t> &amp;&amp; </a:t>
            </a:r>
            <a:r>
              <a:rPr lang="en-IN" sz="1200" dirty="0" err="1">
                <a:latin typeface="Bookman Old Style" panose="02050604050505020204" pitchFamily="18" charset="0"/>
              </a:rPr>
              <a:t>entry.getKey</a:t>
            </a:r>
            <a:r>
              <a:rPr lang="en-IN" sz="1200" dirty="0">
                <a:latin typeface="Bookman Old Style" panose="02050604050505020204" pitchFamily="18" charset="0"/>
              </a:rPr>
              <a:t>() != key)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            entry = </a:t>
            </a:r>
            <a:r>
              <a:rPr lang="en-IN" sz="1200" dirty="0" err="1">
                <a:latin typeface="Bookman Old Style" panose="02050604050505020204" pitchFamily="18" charset="0"/>
              </a:rPr>
              <a:t>entry.getNext</a:t>
            </a:r>
            <a:r>
              <a:rPr lang="en-IN" sz="1200" dirty="0">
                <a:latin typeface="Bookman Old Style" panose="02050604050505020204" pitchFamily="18" charset="0"/>
              </a:rPr>
              <a:t>();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if</a:t>
            </a:r>
            <a:r>
              <a:rPr lang="en-IN" sz="1200" dirty="0">
                <a:latin typeface="Bookman Old Style" panose="02050604050505020204" pitchFamily="18" charset="0"/>
              </a:rPr>
              <a:t> (entry ==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sz="1200" dirty="0">
                <a:latin typeface="Bookman Old Style" panose="02050604050505020204" pitchFamily="18" charset="0"/>
              </a:rPr>
              <a:t>)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      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return</a:t>
            </a:r>
            <a:r>
              <a:rPr lang="en-IN" sz="1200" dirty="0">
                <a:latin typeface="Bookman Old Style" panose="02050604050505020204" pitchFamily="18" charset="0"/>
              </a:rPr>
              <a:t> -1;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else</a:t>
            </a:r>
            <a:endParaRPr lang="en-IN" sz="1200" dirty="0">
              <a:latin typeface="Bookman Old Style" panose="02050604050505020204" pitchFamily="18" charset="0"/>
            </a:endParaRP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             </a:t>
            </a:r>
            <a:r>
              <a:rPr lang="en-IN" sz="1200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return</a:t>
            </a:r>
            <a:r>
              <a:rPr lang="en-IN" sz="1200" dirty="0">
                <a:latin typeface="Bookman Old Style" panose="02050604050505020204" pitchFamily="18" charset="0"/>
              </a:rPr>
              <a:t> </a:t>
            </a:r>
            <a:r>
              <a:rPr lang="en-IN" sz="1200" dirty="0" err="1">
                <a:latin typeface="Bookman Old Style" panose="02050604050505020204" pitchFamily="18" charset="0"/>
              </a:rPr>
              <a:t>entry.getValue</a:t>
            </a:r>
            <a:r>
              <a:rPr lang="en-IN" sz="1200" dirty="0">
                <a:latin typeface="Bookman Old Style" panose="02050604050505020204" pitchFamily="18" charset="0"/>
              </a:rPr>
              <a:t>();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       }</a:t>
            </a:r>
          </a:p>
          <a:p>
            <a:pPr algn="just"/>
            <a:r>
              <a:rPr lang="en-IN" sz="1200" dirty="0">
                <a:latin typeface="Bookman Old Style" panose="02050604050505020204" pitchFamily="18" charset="0"/>
              </a:rPr>
              <a:t>      </a:t>
            </a:r>
            <a:r>
              <a:rPr lang="en-IN" sz="1200" dirty="0" smtClean="0">
                <a:latin typeface="Bookman Old Style" panose="02050604050505020204" pitchFamily="18" charset="0"/>
              </a:rPr>
              <a:t>}</a:t>
            </a:r>
            <a:r>
              <a:rPr lang="en-IN" sz="1200" dirty="0">
                <a:latin typeface="Bookman Old Style" panose="02050604050505020204" pitchFamily="18" charset="0"/>
              </a:rPr>
              <a:t>    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07774" y="208815"/>
            <a:ext cx="7038900" cy="914100"/>
          </a:xfrm>
        </p:spPr>
        <p:txBody>
          <a:bodyPr/>
          <a:lstStyle/>
          <a:p>
            <a:r>
              <a:rPr lang="en-IN" dirty="0" smtClean="0"/>
              <a:t>Search operation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78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06549" y="971755"/>
            <a:ext cx="4572000" cy="397031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just"/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dirty="0">
                <a:latin typeface="Bookman Old Style" panose="02050604050505020204" pitchFamily="18" charset="0"/>
              </a:rPr>
              <a:t>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void</a:t>
            </a:r>
            <a:r>
              <a:rPr lang="en-IN" dirty="0">
                <a:latin typeface="Bookman Old Style" panose="02050604050505020204" pitchFamily="18" charset="0"/>
              </a:rPr>
              <a:t> put(</a:t>
            </a:r>
            <a:r>
              <a:rPr lang="en-IN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dirty="0">
                <a:latin typeface="Bookman Old Style" panose="02050604050505020204" pitchFamily="18" charset="0"/>
              </a:rPr>
              <a:t> key, </a:t>
            </a:r>
            <a:r>
              <a:rPr lang="en-IN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dirty="0">
                <a:latin typeface="Bookman Old Style" panose="02050604050505020204" pitchFamily="18" charset="0"/>
              </a:rPr>
              <a:t> value) {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</a:t>
            </a:r>
            <a:r>
              <a:rPr lang="en-IN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dirty="0">
                <a:latin typeface="Bookman Old Style" panose="02050604050505020204" pitchFamily="18" charset="0"/>
              </a:rPr>
              <a:t> hash = (key % </a:t>
            </a:r>
            <a:r>
              <a:rPr lang="en-IN" i="1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TABLE_SIZE</a:t>
            </a:r>
            <a:r>
              <a:rPr lang="en-IN" dirty="0">
                <a:latin typeface="Bookman Old Style" panose="02050604050505020204" pitchFamily="18" charset="0"/>
              </a:rPr>
              <a:t>);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if</a:t>
            </a:r>
            <a:r>
              <a:rPr lang="en-IN" dirty="0">
                <a:latin typeface="Bookman Old Style" panose="02050604050505020204" pitchFamily="18" charset="0"/>
              </a:rPr>
              <a:t> (</a:t>
            </a:r>
            <a:r>
              <a:rPr lang="en-IN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dirty="0">
                <a:latin typeface="Bookman Old Style" panose="02050604050505020204" pitchFamily="18" charset="0"/>
              </a:rPr>
              <a:t>[hash] ==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dirty="0">
                <a:latin typeface="Bookman Old Style" panose="02050604050505020204" pitchFamily="18" charset="0"/>
              </a:rPr>
              <a:t>)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dirty="0">
                <a:latin typeface="Bookman Old Style" panose="02050604050505020204" pitchFamily="18" charset="0"/>
              </a:rPr>
              <a:t>[hash] =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new</a:t>
            </a:r>
            <a:r>
              <a:rPr lang="en-IN" dirty="0">
                <a:latin typeface="Bookman Old Style" panose="02050604050505020204" pitchFamily="18" charset="0"/>
              </a:rPr>
              <a:t> </a:t>
            </a:r>
            <a:r>
              <a:rPr lang="en-IN" dirty="0" err="1">
                <a:latin typeface="Bookman Old Style" panose="02050604050505020204" pitchFamily="18" charset="0"/>
              </a:rPr>
              <a:t>LinkedHashEntry</a:t>
            </a:r>
            <a:r>
              <a:rPr lang="en-IN" dirty="0">
                <a:latin typeface="Bookman Old Style" panose="02050604050505020204" pitchFamily="18" charset="0"/>
              </a:rPr>
              <a:t>(key, value);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else</a:t>
            </a:r>
            <a:r>
              <a:rPr lang="en-IN" dirty="0">
                <a:latin typeface="Bookman Old Style" panose="02050604050505020204" pitchFamily="18" charset="0"/>
              </a:rPr>
              <a:t> {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 </a:t>
            </a:r>
            <a:r>
              <a:rPr lang="en-IN" dirty="0" err="1">
                <a:latin typeface="Bookman Old Style" panose="02050604050505020204" pitchFamily="18" charset="0"/>
              </a:rPr>
              <a:t>LinkedHashEntry</a:t>
            </a:r>
            <a:r>
              <a:rPr lang="en-IN" dirty="0">
                <a:latin typeface="Bookman Old Style" panose="02050604050505020204" pitchFamily="18" charset="0"/>
              </a:rPr>
              <a:t> entry = </a:t>
            </a:r>
            <a:r>
              <a:rPr lang="en-IN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dirty="0">
                <a:latin typeface="Bookman Old Style" panose="02050604050505020204" pitchFamily="18" charset="0"/>
              </a:rPr>
              <a:t>[hash];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while</a:t>
            </a:r>
            <a:r>
              <a:rPr lang="en-IN" dirty="0">
                <a:latin typeface="Bookman Old Style" panose="02050604050505020204" pitchFamily="18" charset="0"/>
              </a:rPr>
              <a:t> (</a:t>
            </a:r>
            <a:r>
              <a:rPr lang="en-IN" dirty="0" err="1">
                <a:latin typeface="Bookman Old Style" panose="02050604050505020204" pitchFamily="18" charset="0"/>
              </a:rPr>
              <a:t>entry.getNext</a:t>
            </a:r>
            <a:r>
              <a:rPr lang="en-IN" dirty="0">
                <a:latin typeface="Bookman Old Style" panose="02050604050505020204" pitchFamily="18" charset="0"/>
              </a:rPr>
              <a:t>() !=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dirty="0">
                <a:latin typeface="Bookman Old Style" panose="02050604050505020204" pitchFamily="18" charset="0"/>
              </a:rPr>
              <a:t> &amp;&amp; </a:t>
            </a:r>
            <a:r>
              <a:rPr lang="en-IN" dirty="0" err="1">
                <a:latin typeface="Bookman Old Style" panose="02050604050505020204" pitchFamily="18" charset="0"/>
              </a:rPr>
              <a:t>entry.getKey</a:t>
            </a:r>
            <a:r>
              <a:rPr lang="en-IN" dirty="0">
                <a:latin typeface="Bookman Old Style" panose="02050604050505020204" pitchFamily="18" charset="0"/>
              </a:rPr>
              <a:t>() != key)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      entry = </a:t>
            </a:r>
            <a:r>
              <a:rPr lang="en-IN" dirty="0" err="1">
                <a:latin typeface="Bookman Old Style" panose="02050604050505020204" pitchFamily="18" charset="0"/>
              </a:rPr>
              <a:t>entry.getNext</a:t>
            </a:r>
            <a:r>
              <a:rPr lang="en-IN" dirty="0">
                <a:latin typeface="Bookman Old Style" panose="02050604050505020204" pitchFamily="18" charset="0"/>
              </a:rPr>
              <a:t>();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if</a:t>
            </a:r>
            <a:r>
              <a:rPr lang="en-IN" dirty="0">
                <a:latin typeface="Bookman Old Style" panose="02050604050505020204" pitchFamily="18" charset="0"/>
              </a:rPr>
              <a:t> (</a:t>
            </a:r>
            <a:r>
              <a:rPr lang="en-IN" dirty="0" err="1">
                <a:latin typeface="Bookman Old Style" panose="02050604050505020204" pitchFamily="18" charset="0"/>
              </a:rPr>
              <a:t>entry.getKey</a:t>
            </a:r>
            <a:r>
              <a:rPr lang="en-IN" dirty="0">
                <a:latin typeface="Bookman Old Style" panose="02050604050505020204" pitchFamily="18" charset="0"/>
              </a:rPr>
              <a:t>() == key)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      </a:t>
            </a:r>
            <a:r>
              <a:rPr lang="en-IN" dirty="0" err="1">
                <a:latin typeface="Bookman Old Style" panose="02050604050505020204" pitchFamily="18" charset="0"/>
              </a:rPr>
              <a:t>entry.setValue</a:t>
            </a:r>
            <a:r>
              <a:rPr lang="en-IN" dirty="0">
                <a:latin typeface="Bookman Old Style" panose="02050604050505020204" pitchFamily="18" charset="0"/>
              </a:rPr>
              <a:t>(value);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else</a:t>
            </a:r>
            <a:endParaRPr lang="en-IN" dirty="0">
              <a:latin typeface="Bookman Old Style" panose="02050604050505020204" pitchFamily="18" charset="0"/>
            </a:endParaRP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      </a:t>
            </a:r>
            <a:r>
              <a:rPr lang="en-IN" dirty="0" err="1">
                <a:latin typeface="Bookman Old Style" panose="02050604050505020204" pitchFamily="18" charset="0"/>
              </a:rPr>
              <a:t>entry.setNext</a:t>
            </a:r>
            <a:r>
              <a:rPr lang="en-IN" dirty="0">
                <a:latin typeface="Bookman Old Style" panose="02050604050505020204" pitchFamily="18" charset="0"/>
              </a:rPr>
              <a:t>(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new</a:t>
            </a:r>
            <a:r>
              <a:rPr lang="en-IN" dirty="0">
                <a:latin typeface="Bookman Old Style" panose="02050604050505020204" pitchFamily="18" charset="0"/>
              </a:rPr>
              <a:t> </a:t>
            </a:r>
            <a:r>
              <a:rPr lang="en-IN" dirty="0" err="1">
                <a:latin typeface="Bookman Old Style" panose="02050604050505020204" pitchFamily="18" charset="0"/>
              </a:rPr>
              <a:t>LinkedHashEntry</a:t>
            </a:r>
            <a:r>
              <a:rPr lang="en-IN" dirty="0">
                <a:latin typeface="Bookman Old Style" panose="02050604050505020204" pitchFamily="18" charset="0"/>
              </a:rPr>
              <a:t>(key, value));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 }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 </a:t>
            </a:r>
            <a:r>
              <a:rPr lang="en-IN" dirty="0" smtClean="0">
                <a:latin typeface="Bookman Old Style" panose="02050604050505020204" pitchFamily="18" charset="0"/>
              </a:rPr>
              <a:t>}</a:t>
            </a:r>
            <a:r>
              <a:rPr lang="en-IN" dirty="0">
                <a:latin typeface="Bookman Old Style" panose="02050604050505020204" pitchFamily="18" charset="0"/>
              </a:rPr>
              <a:t>                 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38597" y="208815"/>
            <a:ext cx="7038900" cy="914100"/>
          </a:xfrm>
        </p:spPr>
        <p:txBody>
          <a:bodyPr/>
          <a:lstStyle/>
          <a:p>
            <a:r>
              <a:rPr lang="en-IN" dirty="0" smtClean="0"/>
              <a:t>Insert operation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07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7097" y="983557"/>
            <a:ext cx="4572000" cy="397031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just"/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public</a:t>
            </a:r>
            <a:r>
              <a:rPr lang="en-IN" dirty="0">
                <a:latin typeface="Bookman Old Style" panose="02050604050505020204" pitchFamily="18" charset="0"/>
              </a:rPr>
              <a:t>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void</a:t>
            </a:r>
            <a:r>
              <a:rPr lang="en-IN" dirty="0">
                <a:latin typeface="Bookman Old Style" panose="02050604050505020204" pitchFamily="18" charset="0"/>
              </a:rPr>
              <a:t> remove(</a:t>
            </a:r>
            <a:r>
              <a:rPr lang="en-IN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dirty="0">
                <a:latin typeface="Bookman Old Style" panose="02050604050505020204" pitchFamily="18" charset="0"/>
              </a:rPr>
              <a:t> key) {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</a:t>
            </a:r>
            <a:r>
              <a:rPr lang="en-IN" b="1" dirty="0" err="1">
                <a:solidFill>
                  <a:srgbClr val="7F0055"/>
                </a:solidFill>
                <a:latin typeface="Bookman Old Style" panose="02050604050505020204" pitchFamily="18" charset="0"/>
              </a:rPr>
              <a:t>int</a:t>
            </a:r>
            <a:r>
              <a:rPr lang="en-IN" dirty="0">
                <a:latin typeface="Bookman Old Style" panose="02050604050505020204" pitchFamily="18" charset="0"/>
              </a:rPr>
              <a:t> hash = (key % </a:t>
            </a:r>
            <a:r>
              <a:rPr lang="en-IN" i="1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TABLE_SIZE</a:t>
            </a:r>
            <a:r>
              <a:rPr lang="en-IN" dirty="0">
                <a:latin typeface="Bookman Old Style" panose="02050604050505020204" pitchFamily="18" charset="0"/>
              </a:rPr>
              <a:t>);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if</a:t>
            </a:r>
            <a:r>
              <a:rPr lang="en-IN" dirty="0">
                <a:latin typeface="Bookman Old Style" panose="02050604050505020204" pitchFamily="18" charset="0"/>
              </a:rPr>
              <a:t> (</a:t>
            </a:r>
            <a:r>
              <a:rPr lang="en-IN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dirty="0">
                <a:latin typeface="Bookman Old Style" panose="02050604050505020204" pitchFamily="18" charset="0"/>
              </a:rPr>
              <a:t>[hash] !=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dirty="0">
                <a:latin typeface="Bookman Old Style" panose="02050604050505020204" pitchFamily="18" charset="0"/>
              </a:rPr>
              <a:t>) {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 </a:t>
            </a:r>
            <a:r>
              <a:rPr lang="en-IN" dirty="0" err="1">
                <a:latin typeface="Bookman Old Style" panose="02050604050505020204" pitchFamily="18" charset="0"/>
              </a:rPr>
              <a:t>LinkedHashEntry</a:t>
            </a:r>
            <a:r>
              <a:rPr lang="en-IN" dirty="0">
                <a:latin typeface="Bookman Old Style" panose="02050604050505020204" pitchFamily="18" charset="0"/>
              </a:rPr>
              <a:t> </a:t>
            </a:r>
            <a:r>
              <a:rPr lang="en-IN" dirty="0" err="1">
                <a:latin typeface="Bookman Old Style" panose="02050604050505020204" pitchFamily="18" charset="0"/>
              </a:rPr>
              <a:t>prevEntry</a:t>
            </a:r>
            <a:r>
              <a:rPr lang="en-IN" dirty="0">
                <a:latin typeface="Bookman Old Style" panose="02050604050505020204" pitchFamily="18" charset="0"/>
              </a:rPr>
              <a:t> =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dirty="0">
                <a:latin typeface="Bookman Old Style" panose="02050604050505020204" pitchFamily="18" charset="0"/>
              </a:rPr>
              <a:t>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 </a:t>
            </a:r>
            <a:r>
              <a:rPr lang="en-IN" dirty="0" err="1">
                <a:latin typeface="Bookman Old Style" panose="02050604050505020204" pitchFamily="18" charset="0"/>
              </a:rPr>
              <a:t>LinkedHashEntry</a:t>
            </a:r>
            <a:r>
              <a:rPr lang="en-IN" dirty="0">
                <a:latin typeface="Bookman Old Style" panose="02050604050505020204" pitchFamily="18" charset="0"/>
              </a:rPr>
              <a:t> entry = </a:t>
            </a:r>
            <a:r>
              <a:rPr lang="en-IN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dirty="0">
                <a:latin typeface="Bookman Old Style" panose="02050604050505020204" pitchFamily="18" charset="0"/>
              </a:rPr>
              <a:t>[hash];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while</a:t>
            </a:r>
            <a:r>
              <a:rPr lang="en-IN" dirty="0">
                <a:latin typeface="Bookman Old Style" panose="02050604050505020204" pitchFamily="18" charset="0"/>
              </a:rPr>
              <a:t> (</a:t>
            </a:r>
            <a:r>
              <a:rPr lang="en-IN" dirty="0" err="1">
                <a:latin typeface="Bookman Old Style" panose="02050604050505020204" pitchFamily="18" charset="0"/>
              </a:rPr>
              <a:t>entry.getNext</a:t>
            </a:r>
            <a:r>
              <a:rPr lang="en-IN" dirty="0">
                <a:latin typeface="Bookman Old Style" panose="02050604050505020204" pitchFamily="18" charset="0"/>
              </a:rPr>
              <a:t>() !=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dirty="0">
                <a:latin typeface="Bookman Old Style" panose="02050604050505020204" pitchFamily="18" charset="0"/>
              </a:rPr>
              <a:t> &amp;&amp; </a:t>
            </a:r>
            <a:r>
              <a:rPr lang="en-IN" dirty="0" err="1">
                <a:latin typeface="Bookman Old Style" panose="02050604050505020204" pitchFamily="18" charset="0"/>
              </a:rPr>
              <a:t>entry.getKey</a:t>
            </a:r>
            <a:r>
              <a:rPr lang="en-IN" dirty="0">
                <a:latin typeface="Bookman Old Style" panose="02050604050505020204" pitchFamily="18" charset="0"/>
              </a:rPr>
              <a:t>() != key) {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      </a:t>
            </a:r>
            <a:r>
              <a:rPr lang="en-IN" dirty="0" err="1">
                <a:latin typeface="Bookman Old Style" panose="02050604050505020204" pitchFamily="18" charset="0"/>
              </a:rPr>
              <a:t>prevEntry</a:t>
            </a:r>
            <a:r>
              <a:rPr lang="en-IN" dirty="0">
                <a:latin typeface="Bookman Old Style" panose="02050604050505020204" pitchFamily="18" charset="0"/>
              </a:rPr>
              <a:t> = entry;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      entry = </a:t>
            </a:r>
            <a:r>
              <a:rPr lang="en-IN" dirty="0" err="1">
                <a:latin typeface="Bookman Old Style" panose="02050604050505020204" pitchFamily="18" charset="0"/>
              </a:rPr>
              <a:t>entry.getNext</a:t>
            </a:r>
            <a:r>
              <a:rPr lang="en-IN" dirty="0">
                <a:latin typeface="Bookman Old Style" panose="02050604050505020204" pitchFamily="18" charset="0"/>
              </a:rPr>
              <a:t>();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 }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if</a:t>
            </a:r>
            <a:r>
              <a:rPr lang="en-IN" dirty="0">
                <a:latin typeface="Bookman Old Style" panose="02050604050505020204" pitchFamily="18" charset="0"/>
              </a:rPr>
              <a:t> (</a:t>
            </a:r>
            <a:r>
              <a:rPr lang="en-IN" dirty="0" err="1">
                <a:latin typeface="Bookman Old Style" panose="02050604050505020204" pitchFamily="18" charset="0"/>
              </a:rPr>
              <a:t>entry.getKey</a:t>
            </a:r>
            <a:r>
              <a:rPr lang="en-IN" dirty="0">
                <a:latin typeface="Bookman Old Style" panose="02050604050505020204" pitchFamily="18" charset="0"/>
              </a:rPr>
              <a:t>() == key) {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if</a:t>
            </a:r>
            <a:r>
              <a:rPr lang="en-IN" dirty="0">
                <a:latin typeface="Bookman Old Style" panose="02050604050505020204" pitchFamily="18" charset="0"/>
              </a:rPr>
              <a:t> (</a:t>
            </a:r>
            <a:r>
              <a:rPr lang="en-IN" dirty="0" err="1">
                <a:latin typeface="Bookman Old Style" panose="02050604050505020204" pitchFamily="18" charset="0"/>
              </a:rPr>
              <a:t>prevEntry</a:t>
            </a:r>
            <a:r>
              <a:rPr lang="en-IN" dirty="0">
                <a:latin typeface="Bookman Old Style" panose="02050604050505020204" pitchFamily="18" charset="0"/>
              </a:rPr>
              <a:t> ==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null</a:t>
            </a:r>
            <a:r>
              <a:rPr lang="en-IN" dirty="0">
                <a:latin typeface="Bookman Old Style" panose="02050604050505020204" pitchFamily="18" charset="0"/>
              </a:rPr>
              <a:t>)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           </a:t>
            </a:r>
            <a:r>
              <a:rPr lang="en-IN" dirty="0">
                <a:solidFill>
                  <a:srgbClr val="0000C0"/>
                </a:solidFill>
                <a:latin typeface="Bookman Old Style" panose="02050604050505020204" pitchFamily="18" charset="0"/>
              </a:rPr>
              <a:t>table</a:t>
            </a:r>
            <a:r>
              <a:rPr lang="en-IN" dirty="0">
                <a:latin typeface="Bookman Old Style" panose="02050604050505020204" pitchFamily="18" charset="0"/>
              </a:rPr>
              <a:t>[hash] = </a:t>
            </a:r>
            <a:r>
              <a:rPr lang="en-IN" dirty="0" err="1">
                <a:latin typeface="Bookman Old Style" panose="02050604050505020204" pitchFamily="18" charset="0"/>
              </a:rPr>
              <a:t>entry.getNext</a:t>
            </a:r>
            <a:r>
              <a:rPr lang="en-IN" dirty="0">
                <a:latin typeface="Bookman Old Style" panose="02050604050505020204" pitchFamily="18" charset="0"/>
              </a:rPr>
              <a:t>();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      </a:t>
            </a:r>
            <a:r>
              <a:rPr lang="en-IN" b="1" dirty="0">
                <a:solidFill>
                  <a:srgbClr val="7F0055"/>
                </a:solidFill>
                <a:latin typeface="Bookman Old Style" panose="02050604050505020204" pitchFamily="18" charset="0"/>
              </a:rPr>
              <a:t>else</a:t>
            </a:r>
            <a:endParaRPr lang="en-IN" dirty="0">
              <a:latin typeface="Bookman Old Style" panose="02050604050505020204" pitchFamily="18" charset="0"/>
            </a:endParaRP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      </a:t>
            </a:r>
            <a:r>
              <a:rPr lang="en-IN" dirty="0" err="1" smtClean="0">
                <a:latin typeface="Bookman Old Style" panose="02050604050505020204" pitchFamily="18" charset="0"/>
              </a:rPr>
              <a:t>prevEntry.setNext</a:t>
            </a:r>
            <a:r>
              <a:rPr lang="en-IN" dirty="0" smtClean="0">
                <a:latin typeface="Bookman Old Style" panose="02050604050505020204" pitchFamily="18" charset="0"/>
              </a:rPr>
              <a:t>(</a:t>
            </a:r>
            <a:r>
              <a:rPr lang="en-IN" dirty="0" err="1" smtClean="0">
                <a:latin typeface="Bookman Old Style" panose="02050604050505020204" pitchFamily="18" charset="0"/>
              </a:rPr>
              <a:t>entry.getNext</a:t>
            </a:r>
            <a:r>
              <a:rPr lang="en-IN" dirty="0">
                <a:latin typeface="Bookman Old Style" panose="02050604050505020204" pitchFamily="18" charset="0"/>
              </a:rPr>
              <a:t>());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       }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       }</a:t>
            </a:r>
          </a:p>
          <a:p>
            <a:pPr algn="just"/>
            <a:r>
              <a:rPr lang="en-IN" dirty="0">
                <a:latin typeface="Bookman Old Style" panose="02050604050505020204" pitchFamily="18" charset="0"/>
              </a:rPr>
              <a:t>      }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74210" y="147170"/>
            <a:ext cx="7038900" cy="914100"/>
          </a:xfrm>
        </p:spPr>
        <p:txBody>
          <a:bodyPr/>
          <a:lstStyle/>
          <a:p>
            <a:r>
              <a:rPr lang="en-IN" dirty="0" smtClean="0"/>
              <a:t>Delete operation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07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Lock Based </a:t>
            </a:r>
            <a:r>
              <a:rPr lang="en-IN" dirty="0" err="1" smtClean="0"/>
              <a:t>HashMap</a:t>
            </a:r>
            <a:endParaRPr lang="en-I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2026" y="1330934"/>
            <a:ext cx="3544560" cy="33239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Bookman Old Style" panose="02050604050505020204" pitchFamily="18" charset="0"/>
              </a:rPr>
              <a:t>template &lt;class K, class V&gt;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class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WRRMMap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Mutex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mtx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_;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Map&lt;K, V&gt; map_;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public: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V Lookup(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const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 K&amp; k)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lang="en-US" sz="1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Lock lock(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mtx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_);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lang="en-US" sz="1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return map_[k];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v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oid Update(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const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 K&amp; k,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const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 V&amp; v)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Lock lock(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mtx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_);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map_[k] = v;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	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};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Concurrent Structure - counter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3170900"/>
          </a:xfrm>
        </p:spPr>
        <p:txBody>
          <a:bodyPr/>
          <a:lstStyle/>
          <a:p>
            <a:r>
              <a:rPr lang="en-US" sz="1800" dirty="0" smtClean="0"/>
              <a:t>  Simple single valued Structure that performs increments and decrements. </a:t>
            </a:r>
          </a:p>
          <a:p>
            <a:pPr>
              <a:buNone/>
            </a:pPr>
            <a:endParaRPr lang="en-US" sz="1800" dirty="0"/>
          </a:p>
          <a:p>
            <a:r>
              <a:rPr lang="en-US" sz="1800" dirty="0" smtClean="0"/>
              <a:t>  </a:t>
            </a:r>
            <a:r>
              <a:rPr lang="en-US" sz="1800" dirty="0" err="1" smtClean="0"/>
              <a:t>typedef</a:t>
            </a:r>
            <a:r>
              <a:rPr lang="en-US" sz="1800" dirty="0" smtClean="0"/>
              <a:t> </a:t>
            </a:r>
            <a:r>
              <a:rPr lang="en-US" sz="1800" dirty="0" err="1"/>
              <a:t>struct</a:t>
            </a:r>
            <a:r>
              <a:rPr lang="en-US" sz="1800" dirty="0"/>
              <a:t> </a:t>
            </a:r>
            <a:r>
              <a:rPr lang="en-US" sz="1800" dirty="0" smtClean="0"/>
              <a:t>counter </a:t>
            </a:r>
            <a:endParaRPr lang="en-US" sz="1800" dirty="0"/>
          </a:p>
          <a:p>
            <a:pPr>
              <a:buNone/>
            </a:pPr>
            <a:r>
              <a:rPr lang="en-US" sz="1800" dirty="0" smtClean="0"/>
              <a:t>    { </a:t>
            </a:r>
          </a:p>
          <a:p>
            <a:pPr>
              <a:buNone/>
            </a:pPr>
            <a:r>
              <a:rPr lang="en-US" sz="1800" dirty="0"/>
              <a:t>	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/>
              <a:t>value; </a:t>
            </a: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    }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5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048" y="568412"/>
            <a:ext cx="7038900" cy="914100"/>
          </a:xfrm>
        </p:spPr>
        <p:txBody>
          <a:bodyPr/>
          <a:lstStyle/>
          <a:p>
            <a:r>
              <a:rPr lang="en-IN" dirty="0" smtClean="0"/>
              <a:t>Lock Free </a:t>
            </a:r>
            <a:r>
              <a:rPr lang="en-IN" dirty="0" err="1" smtClean="0"/>
              <a:t>HashMap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86598" y="1482512"/>
            <a:ext cx="5775940" cy="3108543"/>
          </a:xfrm>
          <a:prstGeom prst="rect">
            <a:avLst/>
          </a:prstGeom>
          <a:solidFill>
            <a:srgbClr val="F9FA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template &lt;class K, class V&gt;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class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WRRMMap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Map&lt;K, V&gt;*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pMap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_;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public: V Lookup 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const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K&amp; k)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	return (*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pMap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_) [k];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	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void Update(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const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K&amp; k,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const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V&amp; v)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  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Map&lt;K, V&gt;*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  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do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      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Map&lt;K, V&gt;*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pOld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pMap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_;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       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delete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;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= new Map&lt;K, V&gt;(*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pOld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      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(*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) [k] = v; } while (!CAS(&amp;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pMap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_,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pOld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	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};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379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Lock Free </a:t>
            </a:r>
            <a:r>
              <a:rPr lang="en-IN" dirty="0" err="1" smtClean="0"/>
              <a:t>HashMap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Reads have no locking at all.</a:t>
            </a:r>
          </a:p>
          <a:p>
            <a:r>
              <a:rPr lang="en-IN" dirty="0"/>
              <a:t>Updates make a copy of the entire map, update the copy, and then try to </a:t>
            </a:r>
            <a:r>
              <a:rPr lang="en-IN" b="1" dirty="0"/>
              <a:t>CAS</a:t>
            </a:r>
            <a:r>
              <a:rPr lang="en-IN" dirty="0"/>
              <a:t> it with the old map. </a:t>
            </a:r>
            <a:endParaRPr lang="en-IN" dirty="0" smtClean="0"/>
          </a:p>
          <a:p>
            <a:r>
              <a:rPr lang="en-IN" dirty="0" smtClean="0"/>
              <a:t>While </a:t>
            </a:r>
            <a:r>
              <a:rPr lang="en-IN" dirty="0"/>
              <a:t>the </a:t>
            </a:r>
            <a:r>
              <a:rPr lang="en-IN" b="1" dirty="0"/>
              <a:t>CAS</a:t>
            </a:r>
            <a:r>
              <a:rPr lang="en-IN" dirty="0"/>
              <a:t> operation does not succeed, the copy/update/</a:t>
            </a:r>
            <a:r>
              <a:rPr lang="en-IN" b="1" dirty="0"/>
              <a:t>CAS</a:t>
            </a:r>
            <a:r>
              <a:rPr lang="en-IN" dirty="0"/>
              <a:t> process is tried again in a loop.</a:t>
            </a:r>
          </a:p>
          <a:p>
            <a:r>
              <a:rPr lang="en-IN" dirty="0"/>
              <a:t>Because </a:t>
            </a:r>
            <a:r>
              <a:rPr lang="en-IN" b="1" dirty="0"/>
              <a:t>CAS</a:t>
            </a:r>
            <a:r>
              <a:rPr lang="en-IN" dirty="0"/>
              <a:t> is limited in how many bytes it can swap, </a:t>
            </a:r>
            <a:r>
              <a:rPr lang="en-IN" b="1" dirty="0" err="1"/>
              <a:t>WRRMMap</a:t>
            </a:r>
            <a:r>
              <a:rPr lang="en-IN" b="1" dirty="0"/>
              <a:t> </a:t>
            </a:r>
            <a:r>
              <a:rPr lang="en-IN" dirty="0"/>
              <a:t>stores the </a:t>
            </a:r>
            <a:r>
              <a:rPr lang="en-IN" b="1" dirty="0"/>
              <a:t>Map</a:t>
            </a:r>
            <a:r>
              <a:rPr lang="en-IN" dirty="0"/>
              <a:t> as a pointer and not as a direct member of </a:t>
            </a:r>
            <a:r>
              <a:rPr lang="en-IN" b="1" dirty="0" err="1"/>
              <a:t>WRRMMap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17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Queues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FIFO Data structure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" b="54203"/>
          <a:stretch/>
        </p:blipFill>
        <p:spPr>
          <a:xfrm>
            <a:off x="2123295" y="2572204"/>
            <a:ext cx="4850712" cy="126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Enqueue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Dequeue</a:t>
            </a:r>
            <a:endParaRPr lang="en-US" dirty="0"/>
          </a:p>
          <a:p>
            <a:r>
              <a:rPr lang="en-US" dirty="0"/>
              <a:t>Michael and Scott method – having a lock for head and tail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82" y="2498199"/>
            <a:ext cx="5044392" cy="210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339539"/>
            <a:ext cx="7053542" cy="885104"/>
          </a:xfrm>
        </p:spPr>
        <p:txBody>
          <a:bodyPr/>
          <a:lstStyle/>
          <a:p>
            <a:r>
              <a:rPr lang="en-US" dirty="0" err="1" smtClean="0"/>
              <a:t>Enqueue</a:t>
            </a:r>
            <a:r>
              <a:rPr lang="en-US" dirty="0" smtClean="0"/>
              <a:t> and </a:t>
            </a:r>
            <a:r>
              <a:rPr lang="en-US" dirty="0" err="1" smtClean="0"/>
              <a:t>Dequeue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930729"/>
            <a:ext cx="6709906" cy="45868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  <a:p>
            <a:pPr>
              <a:buNone/>
            </a:pPr>
            <a:r>
              <a:rPr lang="en-US" sz="4900" dirty="0">
                <a:latin typeface="Bookman Old Style" panose="02050604050505020204" pitchFamily="18" charset="0"/>
              </a:rPr>
              <a:t>	</a:t>
            </a: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05" y="1413164"/>
            <a:ext cx="5829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5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85011"/>
          </a:xfrm>
        </p:spPr>
        <p:txBody>
          <a:bodyPr/>
          <a:lstStyle/>
          <a:p>
            <a:r>
              <a:rPr lang="en-US" dirty="0" smtClean="0"/>
              <a:t> Concurrent Queues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03" y="1937182"/>
            <a:ext cx="4905375" cy="1834717"/>
          </a:xfrm>
        </p:spPr>
      </p:pic>
    </p:spTree>
    <p:extLst>
      <p:ext uri="{BB962C8B-B14F-4D97-AF65-F5344CB8AC3E}">
        <p14:creationId xmlns:p14="http://schemas.microsoft.com/office/powerpoint/2010/main" val="301966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</a:t>
            </a:r>
            <a:r>
              <a:rPr lang="en-US" dirty="0" err="1" smtClean="0"/>
              <a:t>Enqueue</a:t>
            </a:r>
            <a:r>
              <a:rPr lang="en-US" dirty="0" smtClean="0"/>
              <a:t> and </a:t>
            </a:r>
            <a:r>
              <a:rPr lang="en-US" dirty="0" err="1" smtClean="0"/>
              <a:t>Dequeue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600" dirty="0" smtClean="0"/>
              <a:t>While inserting, lock the head</a:t>
            </a:r>
          </a:p>
          <a:p>
            <a:pPr>
              <a:buNone/>
            </a:pPr>
            <a:endParaRPr lang="en-US" dirty="0" smtClean="0"/>
          </a:p>
          <a:p>
            <a:r>
              <a:rPr lang="en-US" sz="2600" dirty="0" smtClean="0"/>
              <a:t>While deleting, lock the tail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sz="2600" dirty="0" err="1" smtClean="0"/>
              <a:t>Dequeue</a:t>
            </a:r>
            <a:r>
              <a:rPr lang="en-US" sz="2600" dirty="0" smtClean="0"/>
              <a:t> process does not have to wait when </a:t>
            </a:r>
            <a:r>
              <a:rPr lang="en-US" sz="2600" dirty="0" err="1" smtClean="0"/>
              <a:t>Enqueue</a:t>
            </a:r>
            <a:r>
              <a:rPr lang="en-US" sz="2600" dirty="0" smtClean="0"/>
              <a:t> is taking place</a:t>
            </a:r>
            <a:endParaRPr lang="en-US" dirty="0"/>
          </a:p>
          <a:p>
            <a:pPr>
              <a:buNone/>
            </a:pPr>
            <a:r>
              <a:rPr lang="en-US" sz="4900" dirty="0">
                <a:latin typeface="Bookman Old Style" panose="02050604050505020204" pitchFamily="18" charset="0"/>
              </a:rPr>
              <a:t>	</a:t>
            </a: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12579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393750"/>
            <a:ext cx="7038900" cy="4084999"/>
          </a:xfrm>
        </p:spPr>
        <p:txBody>
          <a:bodyPr/>
          <a:lstStyle/>
          <a:p>
            <a:pPr>
              <a:buNone/>
            </a:pPr>
            <a:r>
              <a:rPr lang="fr-FR" sz="1400" dirty="0" smtClean="0">
                <a:latin typeface="Bookman Old Style" panose="02050604050505020204" pitchFamily="18" charset="0"/>
              </a:rPr>
              <a:t>                </a:t>
            </a:r>
            <a:r>
              <a:rPr lang="fr-FR" sz="1400" dirty="0" err="1" smtClean="0">
                <a:latin typeface="Bookman Old Style" panose="02050604050505020204" pitchFamily="18" charset="0"/>
              </a:rPr>
              <a:t>void</a:t>
            </a:r>
            <a:r>
              <a:rPr lang="fr-FR" sz="1400" dirty="0" smtClean="0">
                <a:latin typeface="Bookman Old Style" panose="02050604050505020204" pitchFamily="18" charset="0"/>
              </a:rPr>
              <a:t> </a:t>
            </a:r>
            <a:r>
              <a:rPr lang="fr-FR" sz="1400" dirty="0" err="1">
                <a:latin typeface="Bookman Old Style" panose="02050604050505020204" pitchFamily="18" charset="0"/>
              </a:rPr>
              <a:t>Queue_Enqueue</a:t>
            </a:r>
            <a:r>
              <a:rPr lang="fr-FR" sz="1400" dirty="0">
                <a:latin typeface="Bookman Old Style" panose="02050604050505020204" pitchFamily="18" charset="0"/>
              </a:rPr>
              <a:t>(</a:t>
            </a:r>
            <a:r>
              <a:rPr lang="fr-FR" sz="1400" dirty="0" err="1">
                <a:latin typeface="Bookman Old Style" panose="02050604050505020204" pitchFamily="18" charset="0"/>
              </a:rPr>
              <a:t>queue_t</a:t>
            </a:r>
            <a:r>
              <a:rPr lang="fr-FR" sz="1400" dirty="0">
                <a:latin typeface="Bookman Old Style" panose="02050604050505020204" pitchFamily="18" charset="0"/>
              </a:rPr>
              <a:t> *q, </a:t>
            </a:r>
            <a:r>
              <a:rPr lang="fr-FR" sz="1400" dirty="0" err="1">
                <a:latin typeface="Bookman Old Style" panose="02050604050505020204" pitchFamily="18" charset="0"/>
              </a:rPr>
              <a:t>int</a:t>
            </a:r>
            <a:r>
              <a:rPr lang="fr-FR" sz="1400" dirty="0">
                <a:latin typeface="Bookman Old Style" panose="02050604050505020204" pitchFamily="18" charset="0"/>
              </a:rPr>
              <a:t> value) </a:t>
            </a:r>
            <a:r>
              <a:rPr lang="en-US" sz="1400" dirty="0">
                <a:latin typeface="Bookman Old Style" panose="02050604050505020204" pitchFamily="18" charset="0"/>
              </a:rPr>
              <a:t>	</a:t>
            </a: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{ </a:t>
            </a: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 		</a:t>
            </a:r>
            <a:r>
              <a:rPr lang="en-US" sz="1400" dirty="0" err="1">
                <a:latin typeface="Bookman Old Style" panose="02050604050505020204" pitchFamily="18" charset="0"/>
              </a:rPr>
              <a:t>node_t</a:t>
            </a:r>
            <a:r>
              <a:rPr lang="en-US" sz="1400" dirty="0">
                <a:latin typeface="Bookman Old Style" panose="02050604050505020204" pitchFamily="18" charset="0"/>
              </a:rPr>
              <a:t> *new = </a:t>
            </a:r>
            <a:r>
              <a:rPr lang="en-US" sz="1400" dirty="0" err="1">
                <a:latin typeface="Bookman Old Style" panose="02050604050505020204" pitchFamily="18" charset="0"/>
              </a:rPr>
              <a:t>malloc</a:t>
            </a:r>
            <a:r>
              <a:rPr lang="en-US" sz="1400" dirty="0">
                <a:latin typeface="Bookman Old Style" panose="02050604050505020204" pitchFamily="18" charset="0"/>
              </a:rPr>
              <a:t>(</a:t>
            </a:r>
            <a:r>
              <a:rPr lang="en-US" sz="1400" dirty="0" err="1">
                <a:latin typeface="Bookman Old Style" panose="02050604050505020204" pitchFamily="18" charset="0"/>
              </a:rPr>
              <a:t>sizeof</a:t>
            </a:r>
            <a:r>
              <a:rPr lang="en-US" sz="1400" dirty="0">
                <a:latin typeface="Bookman Old Style" panose="02050604050505020204" pitchFamily="18" charset="0"/>
              </a:rPr>
              <a:t>(</a:t>
            </a:r>
            <a:r>
              <a:rPr lang="en-US" sz="1400" dirty="0" err="1">
                <a:latin typeface="Bookman Old Style" panose="02050604050505020204" pitchFamily="18" charset="0"/>
              </a:rPr>
              <a:t>node_t</a:t>
            </a:r>
            <a:r>
              <a:rPr lang="en-US" sz="1400" dirty="0">
                <a:latin typeface="Bookman Old Style" panose="02050604050505020204" pitchFamily="18" charset="0"/>
              </a:rPr>
              <a:t>));</a:t>
            </a: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	</a:t>
            </a:r>
            <a:r>
              <a:rPr lang="en-US" sz="1400" dirty="0" err="1">
                <a:latin typeface="Bookman Old Style" panose="02050604050505020204" pitchFamily="18" charset="0"/>
              </a:rPr>
              <a:t>pthread_mutex_lock</a:t>
            </a:r>
            <a:r>
              <a:rPr lang="en-US" sz="1400" dirty="0">
                <a:latin typeface="Bookman Old Style" panose="02050604050505020204" pitchFamily="18" charset="0"/>
              </a:rPr>
              <a:t>(&amp;q-&gt;</a:t>
            </a:r>
            <a:r>
              <a:rPr lang="en-US" sz="1400" dirty="0" err="1">
                <a:latin typeface="Bookman Old Style" panose="02050604050505020204" pitchFamily="18" charset="0"/>
              </a:rPr>
              <a:t>tailLock</a:t>
            </a:r>
            <a:r>
              <a:rPr lang="en-US" sz="1400" dirty="0">
                <a:latin typeface="Bookman Old Style" panose="02050604050505020204" pitchFamily="18" charset="0"/>
              </a:rPr>
              <a:t>);</a:t>
            </a: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	q-&gt;tail-&gt;next = new;</a:t>
            </a: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	q-&gt;tail = new;</a:t>
            </a: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	</a:t>
            </a:r>
            <a:r>
              <a:rPr lang="en-US" sz="1400" dirty="0" err="1">
                <a:latin typeface="Bookman Old Style" panose="02050604050505020204" pitchFamily="18" charset="0"/>
              </a:rPr>
              <a:t>pthread_mutex_unlock</a:t>
            </a:r>
            <a:r>
              <a:rPr lang="en-US" sz="1400" dirty="0">
                <a:latin typeface="Bookman Old Style" panose="02050604050505020204" pitchFamily="18" charset="0"/>
              </a:rPr>
              <a:t>(&amp;q-&gt;</a:t>
            </a:r>
            <a:r>
              <a:rPr lang="en-US" sz="1400" dirty="0" err="1">
                <a:latin typeface="Bookman Old Style" panose="02050604050505020204" pitchFamily="18" charset="0"/>
              </a:rPr>
              <a:t>tailLock</a:t>
            </a:r>
            <a:r>
              <a:rPr lang="en-US" sz="1400" dirty="0">
                <a:latin typeface="Bookman Old Style" panose="02050604050505020204" pitchFamily="18" charset="0"/>
              </a:rPr>
              <a:t>);</a:t>
            </a:r>
          </a:p>
          <a:p>
            <a:pPr>
              <a:buNone/>
            </a:pPr>
            <a:r>
              <a:rPr lang="en-US" sz="1400" dirty="0">
                <a:latin typeface="Bookman Old Style" panose="02050604050505020204" pitchFamily="18" charset="0"/>
              </a:rPr>
              <a:t>	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5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105014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393749"/>
            <a:ext cx="7038900" cy="4573105"/>
          </a:xfrm>
        </p:spPr>
        <p:txBody>
          <a:bodyPr/>
          <a:lstStyle/>
          <a:p>
            <a:pPr>
              <a:buNone/>
            </a:pPr>
            <a:r>
              <a:rPr lang="fr-FR" dirty="0">
                <a:latin typeface="Bookman Old Style" panose="02050604050505020204" pitchFamily="18" charset="0"/>
              </a:rPr>
              <a:t> </a:t>
            </a:r>
            <a:r>
              <a:rPr lang="fr-FR" dirty="0" smtClean="0">
                <a:latin typeface="Bookman Old Style" panose="02050604050505020204" pitchFamily="18" charset="0"/>
              </a:rPr>
              <a:t>   </a:t>
            </a:r>
            <a:r>
              <a:rPr lang="fr-FR" dirty="0" err="1" smtClean="0">
                <a:latin typeface="Bookman Old Style" panose="02050604050505020204" pitchFamily="18" charset="0"/>
              </a:rPr>
              <a:t>int</a:t>
            </a:r>
            <a:r>
              <a:rPr lang="fr-FR" dirty="0" smtClean="0">
                <a:latin typeface="Bookman Old Style" panose="02050604050505020204" pitchFamily="18" charset="0"/>
              </a:rPr>
              <a:t> </a:t>
            </a:r>
            <a:r>
              <a:rPr lang="fr-FR" dirty="0" err="1">
                <a:latin typeface="Bookman Old Style" panose="02050604050505020204" pitchFamily="18" charset="0"/>
              </a:rPr>
              <a:t>Queue_Dequeue</a:t>
            </a:r>
            <a:r>
              <a:rPr lang="fr-FR" dirty="0">
                <a:latin typeface="Bookman Old Style" panose="02050604050505020204" pitchFamily="18" charset="0"/>
              </a:rPr>
              <a:t>(</a:t>
            </a:r>
            <a:r>
              <a:rPr lang="fr-FR" dirty="0" err="1">
                <a:latin typeface="Bookman Old Style" panose="02050604050505020204" pitchFamily="18" charset="0"/>
              </a:rPr>
              <a:t>queue_t</a:t>
            </a:r>
            <a:r>
              <a:rPr lang="fr-FR" dirty="0">
                <a:latin typeface="Bookman Old Style" panose="02050604050505020204" pitchFamily="18" charset="0"/>
              </a:rPr>
              <a:t> *q, </a:t>
            </a:r>
            <a:r>
              <a:rPr lang="fr-FR" dirty="0" err="1">
                <a:latin typeface="Bookman Old Style" panose="02050604050505020204" pitchFamily="18" charset="0"/>
              </a:rPr>
              <a:t>int</a:t>
            </a:r>
            <a:r>
              <a:rPr lang="fr-FR" dirty="0">
                <a:latin typeface="Bookman Old Style" panose="02050604050505020204" pitchFamily="18" charset="0"/>
              </a:rPr>
              <a:t> *value)</a:t>
            </a:r>
          </a:p>
          <a:p>
            <a:pPr marL="0" indent="0">
              <a:buNone/>
            </a:pPr>
            <a:r>
              <a:rPr lang="fr-FR" dirty="0">
                <a:latin typeface="Bookman Old Style" panose="02050604050505020204" pitchFamily="18" charset="0"/>
              </a:rPr>
              <a:t>    {</a:t>
            </a:r>
          </a:p>
          <a:p>
            <a:pPr marL="0" indent="0">
              <a:buNone/>
            </a:pPr>
            <a:r>
              <a:rPr lang="fr-FR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pthread_mutex_lock</a:t>
            </a:r>
            <a:r>
              <a:rPr lang="en-US" dirty="0">
                <a:latin typeface="Bookman Old Style" panose="02050604050505020204" pitchFamily="18" charset="0"/>
              </a:rPr>
              <a:t>(&amp;q-&gt;</a:t>
            </a:r>
            <a:r>
              <a:rPr lang="en-US" dirty="0" err="1">
                <a:latin typeface="Bookman Old Style" panose="02050604050505020204" pitchFamily="18" charset="0"/>
              </a:rPr>
              <a:t>headLock</a:t>
            </a:r>
            <a:r>
              <a:rPr lang="en-US" dirty="0">
                <a:latin typeface="Bookman Old Style" panose="02050604050505020204" pitchFamily="18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node_t</a:t>
            </a:r>
            <a:r>
              <a:rPr lang="en-US" dirty="0">
                <a:latin typeface="Bookman Old Style" panose="02050604050505020204" pitchFamily="18" charset="0"/>
              </a:rPr>
              <a:t> *</a:t>
            </a:r>
            <a:r>
              <a:rPr lang="en-US" dirty="0" err="1">
                <a:latin typeface="Bookman Old Style" panose="02050604050505020204" pitchFamily="18" charset="0"/>
              </a:rPr>
              <a:t>tmp</a:t>
            </a:r>
            <a:r>
              <a:rPr lang="en-US" dirty="0">
                <a:latin typeface="Bookman Old Style" panose="02050604050505020204" pitchFamily="18" charset="0"/>
              </a:rPr>
              <a:t> = q-&gt;head;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node_t</a:t>
            </a:r>
            <a:r>
              <a:rPr lang="en-US" dirty="0">
                <a:latin typeface="Bookman Old Style" panose="02050604050505020204" pitchFamily="18" charset="0"/>
              </a:rPr>
              <a:t> *</a:t>
            </a:r>
            <a:r>
              <a:rPr lang="en-US" dirty="0" err="1">
                <a:latin typeface="Bookman Old Style" panose="02050604050505020204" pitchFamily="18" charset="0"/>
              </a:rPr>
              <a:t>newHead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tmp</a:t>
            </a:r>
            <a:r>
              <a:rPr lang="en-US" dirty="0">
                <a:latin typeface="Bookman Old Style" panose="02050604050505020204" pitchFamily="18" charset="0"/>
              </a:rPr>
              <a:t>-&gt;next;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*value = </a:t>
            </a:r>
            <a:r>
              <a:rPr lang="en-US" dirty="0" err="1">
                <a:latin typeface="Bookman Old Style" panose="02050604050505020204" pitchFamily="18" charset="0"/>
              </a:rPr>
              <a:t>tmp</a:t>
            </a:r>
            <a:r>
              <a:rPr lang="en-US" dirty="0">
                <a:latin typeface="Bookman Old Style" panose="02050604050505020204" pitchFamily="18" charset="0"/>
              </a:rPr>
              <a:t>-&gt;value;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q-&gt;head = </a:t>
            </a:r>
            <a:r>
              <a:rPr lang="en-US" dirty="0" err="1">
                <a:latin typeface="Bookman Old Style" panose="02050604050505020204" pitchFamily="18" charset="0"/>
              </a:rPr>
              <a:t>newHead</a:t>
            </a:r>
            <a:r>
              <a:rPr lang="en-US" dirty="0">
                <a:latin typeface="Bookman Old Style" panose="02050604050505020204" pitchFamily="18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</a:t>
            </a:r>
            <a:r>
              <a:rPr lang="en-US" dirty="0" err="1">
                <a:latin typeface="Bookman Old Style" panose="02050604050505020204" pitchFamily="18" charset="0"/>
              </a:rPr>
              <a:t>pthread_mutex_unlock</a:t>
            </a:r>
            <a:r>
              <a:rPr lang="en-US" dirty="0">
                <a:latin typeface="Bookman Old Style" panose="02050604050505020204" pitchFamily="18" charset="0"/>
              </a:rPr>
              <a:t>(&amp;q-&gt;</a:t>
            </a:r>
            <a:r>
              <a:rPr lang="en-US" dirty="0" err="1">
                <a:latin typeface="Bookman Old Style" panose="02050604050505020204" pitchFamily="18" charset="0"/>
              </a:rPr>
              <a:t>headLock</a:t>
            </a:r>
            <a:r>
              <a:rPr lang="en-US" dirty="0">
                <a:latin typeface="Bookman Old Style" panose="02050604050505020204" pitchFamily="18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free(</a:t>
            </a:r>
            <a:r>
              <a:rPr lang="en-US" dirty="0" err="1">
                <a:latin typeface="Bookman Old Style" panose="02050604050505020204" pitchFamily="18" charset="0"/>
              </a:rPr>
              <a:t>tmp</a:t>
            </a:r>
            <a:r>
              <a:rPr lang="en-US" dirty="0">
                <a:latin typeface="Bookman Old Style" panose="02050604050505020204" pitchFamily="18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free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local copy of the shared resource -&gt; performs task</a:t>
            </a:r>
          </a:p>
          <a:p>
            <a:r>
              <a:rPr lang="en-US" dirty="0" smtClean="0"/>
              <a:t>CAS compares with shared resource to check for changes in shared resource(from another process, possibly) after local copy was taken</a:t>
            </a:r>
          </a:p>
          <a:p>
            <a:r>
              <a:rPr lang="en-US" dirty="0" smtClean="0"/>
              <a:t>If no change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swap common data structure with the changed local copy</a:t>
            </a:r>
          </a:p>
          <a:p>
            <a:r>
              <a:rPr lang="en-US" dirty="0" smtClean="0"/>
              <a:t>If it has been changed by another process </a:t>
            </a:r>
            <a:r>
              <a:rPr lang="en-US" dirty="0" smtClean="0">
                <a:sym typeface="Wingdings" panose="05000000000000000000" pitchFamily="2" charset="2"/>
              </a:rPr>
              <a:t> Take another local copy of the changed data structure and perform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5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</TotalTime>
  <Words>2782</Words>
  <Application>Microsoft Office PowerPoint</Application>
  <PresentationFormat>On-screen Show (16:9)</PresentationFormat>
  <Paragraphs>668</Paragraphs>
  <Slides>109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9" baseType="lpstr">
      <vt:lpstr>Arial</vt:lpstr>
      <vt:lpstr>MS PGothic</vt:lpstr>
      <vt:lpstr>Adobe Devanagari</vt:lpstr>
      <vt:lpstr>Segoe UI Black</vt:lpstr>
      <vt:lpstr>Montserrat</vt:lpstr>
      <vt:lpstr>Bookman Old Style</vt:lpstr>
      <vt:lpstr>Wingdings</vt:lpstr>
      <vt:lpstr>Lato</vt:lpstr>
      <vt:lpstr>Menlo</vt:lpstr>
      <vt:lpstr>Focus</vt:lpstr>
      <vt:lpstr>PowerPoint Presentation</vt:lpstr>
      <vt:lpstr>Introduction</vt:lpstr>
      <vt:lpstr>Concurrent Data Structures</vt:lpstr>
      <vt:lpstr>Need for Concurrency</vt:lpstr>
      <vt:lpstr>PowerPoint Presentation</vt:lpstr>
      <vt:lpstr>PowerPoint Presentation</vt:lpstr>
      <vt:lpstr>PowerPoint Presentation</vt:lpstr>
      <vt:lpstr> </vt:lpstr>
      <vt:lpstr>Concurrent Structure - counter</vt:lpstr>
      <vt:lpstr>Functionality </vt:lpstr>
      <vt:lpstr>Using mutex</vt:lpstr>
      <vt:lpstr>Counter Using Mutex</vt:lpstr>
      <vt:lpstr> </vt:lpstr>
      <vt:lpstr>Performance Analysis</vt:lpstr>
      <vt:lpstr>Scalable Counting</vt:lpstr>
      <vt:lpstr> </vt:lpstr>
      <vt:lpstr>Improved Performance with sloppy clocks</vt:lpstr>
      <vt:lpstr>Linked Lists</vt:lpstr>
      <vt:lpstr>Linked Lists</vt:lpstr>
      <vt:lpstr>Lock-Based Concurrent Linked Lists</vt:lpstr>
      <vt:lpstr>Single global lock</vt:lpstr>
      <vt:lpstr>PowerPoint Presentation</vt:lpstr>
      <vt:lpstr>Single global lock</vt:lpstr>
      <vt:lpstr>Single global lock</vt:lpstr>
      <vt:lpstr>Single global lock</vt:lpstr>
      <vt:lpstr>Single global lock</vt:lpstr>
      <vt:lpstr>Per-node locks</vt:lpstr>
      <vt:lpstr>Per-node locks</vt:lpstr>
      <vt:lpstr>Per-node locks</vt:lpstr>
      <vt:lpstr>Per-node locks</vt:lpstr>
      <vt:lpstr>Per-node locks</vt:lpstr>
      <vt:lpstr>Non blocking Linked Lists</vt:lpstr>
      <vt:lpstr>The powerful CAS</vt:lpstr>
      <vt:lpstr>The powerful CAS</vt:lpstr>
      <vt:lpstr>Hardware support</vt:lpstr>
      <vt:lpstr>Non blocking Linked Lists</vt:lpstr>
      <vt:lpstr>Non blocking Linked Lists</vt:lpstr>
      <vt:lpstr>Non blocking Linked Lists</vt:lpstr>
      <vt:lpstr>Non blocking Linked Lists</vt:lpstr>
      <vt:lpstr>Performance results</vt:lpstr>
      <vt:lpstr>Performance results</vt:lpstr>
      <vt:lpstr>Binary search trees</vt:lpstr>
      <vt:lpstr>Binary search trees</vt:lpstr>
      <vt:lpstr>Binary search trees</vt:lpstr>
      <vt:lpstr>Binary search trees</vt:lpstr>
      <vt:lpstr>Binary search trees</vt:lpstr>
      <vt:lpstr>Concurrent binary search trees</vt:lpstr>
      <vt:lpstr>Concurrent binary search trees</vt:lpstr>
      <vt:lpstr>Non blocking BSTs</vt:lpstr>
      <vt:lpstr>Leaf oriented BST</vt:lpstr>
      <vt:lpstr>Leaf oriented BST : Insertion</vt:lpstr>
      <vt:lpstr>Leaf oriented BST : Deletion</vt:lpstr>
      <vt:lpstr>Challenges of concurrency</vt:lpstr>
      <vt:lpstr>Challenges of concurrency</vt:lpstr>
      <vt:lpstr>Challenges of concurrency</vt:lpstr>
      <vt:lpstr>Achieving coordination: Flags &amp; Marks</vt:lpstr>
      <vt:lpstr>Non blocking Insertion</vt:lpstr>
      <vt:lpstr>Non blocking deletion</vt:lpstr>
      <vt:lpstr>Concurrent deletions</vt:lpstr>
      <vt:lpstr>Concurrent deletions</vt:lpstr>
      <vt:lpstr>Performance </vt:lpstr>
      <vt:lpstr>Stack</vt:lpstr>
      <vt:lpstr>Operations of Stack</vt:lpstr>
      <vt:lpstr>Push()</vt:lpstr>
      <vt:lpstr>Pop()</vt:lpstr>
      <vt:lpstr>Lock Based Stack</vt:lpstr>
      <vt:lpstr>Lock Based Stack</vt:lpstr>
      <vt:lpstr>Lock free Stack</vt:lpstr>
      <vt:lpstr>Lock free Stack</vt:lpstr>
      <vt:lpstr>    </vt:lpstr>
      <vt:lpstr>Backoff </vt:lpstr>
      <vt:lpstr>Lock-Free Stack: Push</vt:lpstr>
      <vt:lpstr>PowerPoint Presentation</vt:lpstr>
      <vt:lpstr>Lock-Free Stack: Pop</vt:lpstr>
      <vt:lpstr>PowerPoint Presentation</vt:lpstr>
      <vt:lpstr>Lock-free Stack: ABA problem </vt:lpstr>
      <vt:lpstr>PowerPoint Presentation</vt:lpstr>
      <vt:lpstr>Solution to ABA problem</vt:lpstr>
      <vt:lpstr>HashMap</vt:lpstr>
      <vt:lpstr>PowerPoint Presentation</vt:lpstr>
      <vt:lpstr>Operations on a Hash Map</vt:lpstr>
      <vt:lpstr>Hashing and hash function</vt:lpstr>
      <vt:lpstr>HashMap with Chaining</vt:lpstr>
      <vt:lpstr>Chaining </vt:lpstr>
      <vt:lpstr>Hashmap Implementation in Java</vt:lpstr>
      <vt:lpstr>Search operation</vt:lpstr>
      <vt:lpstr>Insert operation</vt:lpstr>
      <vt:lpstr>Delete operation</vt:lpstr>
      <vt:lpstr>Lock Based HashMap</vt:lpstr>
      <vt:lpstr>Lock Free HashMap</vt:lpstr>
      <vt:lpstr>Lock Free HashMap</vt:lpstr>
      <vt:lpstr>Concurrent Queues</vt:lpstr>
      <vt:lpstr>Functionality</vt:lpstr>
      <vt:lpstr>Enqueue and Dequeue</vt:lpstr>
      <vt:lpstr> Concurrent Queues</vt:lpstr>
      <vt:lpstr>Concurrent Enqueue and Dequeue</vt:lpstr>
      <vt:lpstr> </vt:lpstr>
      <vt:lpstr> </vt:lpstr>
      <vt:lpstr>Lock free Queue</vt:lpstr>
      <vt:lpstr>CAS – Compare and Swap</vt:lpstr>
      <vt:lpstr>Lock Free queue</vt:lpstr>
      <vt:lpstr>Deadlock</vt:lpstr>
      <vt:lpstr>PowerPoint Presentation</vt:lpstr>
      <vt:lpstr>Pathfinder</vt:lpstr>
      <vt:lpstr>Design</vt:lpstr>
      <vt:lpstr> </vt:lpstr>
      <vt:lpstr>Solution</vt:lpstr>
      <vt:lpstr>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Anirudh Krishnan</dc:creator>
  <cp:lastModifiedBy>Vishwas S R</cp:lastModifiedBy>
  <cp:revision>108</cp:revision>
  <dcterms:modified xsi:type="dcterms:W3CDTF">2018-03-03T23:23:59Z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